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Lst>
  <p:sldSz cx="18288000" cy="10287000"/>
  <p:notesSz cx="6858000" cy="9144000"/>
  <p:embeddedFontLst>
    <p:embeddedFont>
      <p:font typeface="Sitka Small" pitchFamily="2" charset="0"/>
      <p:regular r:id="rId33"/>
      <p:bold r:id="rId34"/>
      <p:italic r:id="rId35"/>
      <p:boldItalic r:id="rId36"/>
    </p:embeddedFont>
    <p:embeddedFont>
      <p:font typeface="Sitka Text" pitchFamily="2" charset="0"/>
      <p:regular r:id="rId37"/>
      <p:bold r:id="rId38"/>
      <p:italic r:id="rId39"/>
      <p:boldItalic r:id="rId40"/>
    </p:embeddedFont>
    <p:embeddedFont>
      <p:font typeface="Times New Roman Bold" panose="02020803070505020304" pitchFamily="18" charset="0"/>
      <p:bold r:id="rId41"/>
    </p:embeddedFont>
    <p:embeddedFont>
      <p:font typeface="Times New Roman Bold Italics" panose="020B0604020202020204" charset="0"/>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1" d="100"/>
          <a:sy n="51" d="100"/>
        </p:scale>
        <p:origin x="260" y="40"/>
      </p:cViewPr>
      <p:guideLst>
        <p:guide orient="horz" pos="213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3437313"/>
            <a:ext cx="18288000" cy="6849687"/>
          </a:xfrm>
          <a:custGeom>
            <a:avLst/>
            <a:gdLst/>
            <a:ahLst/>
            <a:cxnLst/>
            <a:rect l="l" t="t" r="r" b="b"/>
            <a:pathLst>
              <a:path w="18288000" h="6849687">
                <a:moveTo>
                  <a:pt x="0" y="6849687"/>
                </a:moveTo>
                <a:lnTo>
                  <a:pt x="18288000" y="6849687"/>
                </a:lnTo>
                <a:lnTo>
                  <a:pt x="18288000" y="0"/>
                </a:lnTo>
                <a:lnTo>
                  <a:pt x="0" y="0"/>
                </a:lnTo>
                <a:lnTo>
                  <a:pt x="0" y="684968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7230" y="1790700"/>
            <a:ext cx="5306958" cy="4485986"/>
          </a:xfrm>
          <a:custGeom>
            <a:avLst/>
            <a:gdLst/>
            <a:ahLst/>
            <a:cxnLst/>
            <a:rect l="l" t="t" r="r" b="b"/>
            <a:pathLst>
              <a:path w="5306958" h="5247986">
                <a:moveTo>
                  <a:pt x="0" y="0"/>
                </a:moveTo>
                <a:lnTo>
                  <a:pt x="5306958" y="0"/>
                </a:lnTo>
                <a:lnTo>
                  <a:pt x="5306958" y="5247986"/>
                </a:lnTo>
                <a:lnTo>
                  <a:pt x="0" y="5247986"/>
                </a:lnTo>
                <a:lnTo>
                  <a:pt x="0" y="0"/>
                </a:lnTo>
                <a:close/>
              </a:path>
            </a:pathLst>
          </a:custGeom>
          <a:blipFill>
            <a:blip r:embed="rId4"/>
            <a:stretch>
              <a:fillRect l="-2392" r="-2392"/>
            </a:stretch>
          </a:blipFill>
        </p:spPr>
      </p:sp>
      <p:sp>
        <p:nvSpPr>
          <p:cNvPr id="4" name="TextBox 4"/>
          <p:cNvSpPr txBox="1"/>
          <p:nvPr/>
        </p:nvSpPr>
        <p:spPr>
          <a:xfrm>
            <a:off x="762000" y="307586"/>
            <a:ext cx="16459200" cy="1401859"/>
          </a:xfrm>
          <a:prstGeom prst="rect">
            <a:avLst/>
          </a:prstGeom>
        </p:spPr>
        <p:txBody>
          <a:bodyPr wrap="square" lIns="0" tIns="0" rIns="0" bIns="0" rtlCol="0" anchor="t">
            <a:spAutoFit/>
          </a:bodyPr>
          <a:lstStyle/>
          <a:p>
            <a:pPr algn="ctr">
              <a:lnSpc>
                <a:spcPts val="3640"/>
              </a:lnSpc>
              <a:spcBef>
                <a:spcPct val="0"/>
              </a:spcBef>
            </a:pPr>
            <a:r>
              <a:rPr lang="en-US" sz="4400" dirty="0">
                <a:solidFill>
                  <a:schemeClr val="accent2">
                    <a:lumMod val="50000"/>
                  </a:schemeClr>
                </a:solidFill>
                <a:latin typeface="Times New Roman Bold" panose="02030802070405020303"/>
              </a:rPr>
              <a:t>SVR ENGINEERING COLLEGE </a:t>
            </a:r>
          </a:p>
          <a:p>
            <a:pPr algn="ctr">
              <a:lnSpc>
                <a:spcPts val="3640"/>
              </a:lnSpc>
              <a:spcBef>
                <a:spcPct val="0"/>
              </a:spcBef>
            </a:pPr>
            <a:endParaRPr lang="en-US" sz="4400" dirty="0">
              <a:solidFill>
                <a:schemeClr val="accent2">
                  <a:lumMod val="50000"/>
                </a:schemeClr>
              </a:solidFill>
              <a:latin typeface="Times New Roman Bold" panose="02030802070405020303"/>
            </a:endParaRPr>
          </a:p>
          <a:p>
            <a:pPr algn="ctr">
              <a:lnSpc>
                <a:spcPts val="3640"/>
              </a:lnSpc>
              <a:spcBef>
                <a:spcPct val="0"/>
              </a:spcBef>
            </a:pPr>
            <a:r>
              <a:rPr lang="en-US" sz="4400" dirty="0">
                <a:solidFill>
                  <a:schemeClr val="accent2">
                    <a:lumMod val="50000"/>
                  </a:schemeClr>
                </a:solidFill>
                <a:latin typeface="Times New Roman Bold" panose="02030802070405020303"/>
              </a:rPr>
              <a:t>DEPARTMENT OF CSE(ARITIFICIAL INTELLIGENCE)</a:t>
            </a:r>
          </a:p>
        </p:txBody>
      </p:sp>
      <p:sp>
        <p:nvSpPr>
          <p:cNvPr id="5" name="TextBox 5"/>
          <p:cNvSpPr txBox="1"/>
          <p:nvPr/>
        </p:nvSpPr>
        <p:spPr>
          <a:xfrm>
            <a:off x="2196525" y="6391786"/>
            <a:ext cx="13894951" cy="1353704"/>
          </a:xfrm>
          <a:prstGeom prst="rect">
            <a:avLst/>
          </a:prstGeom>
        </p:spPr>
        <p:txBody>
          <a:bodyPr lIns="0" tIns="0" rIns="0" bIns="0" rtlCol="0" anchor="t">
            <a:spAutoFit/>
          </a:bodyPr>
          <a:lstStyle/>
          <a:p>
            <a:pPr algn="ctr">
              <a:lnSpc>
                <a:spcPts val="3640"/>
              </a:lnSpc>
              <a:spcBef>
                <a:spcPct val="0"/>
              </a:spcBef>
            </a:pPr>
            <a:r>
              <a:rPr lang="en-US" sz="2800" dirty="0">
                <a:solidFill>
                  <a:schemeClr val="tx2"/>
                </a:solidFill>
                <a:latin typeface="Times New Roman Bold" panose="02030802070405020303"/>
              </a:rPr>
              <a:t>A PROJECT ON</a:t>
            </a:r>
          </a:p>
          <a:p>
            <a:pPr algn="ctr">
              <a:lnSpc>
                <a:spcPts val="3640"/>
              </a:lnSpc>
              <a:spcBef>
                <a:spcPct val="0"/>
              </a:spcBef>
            </a:pPr>
            <a:r>
              <a:rPr lang="en-US" sz="2800" dirty="0">
                <a:solidFill>
                  <a:schemeClr val="tx2"/>
                </a:solidFill>
                <a:latin typeface="Times New Roman Bold" panose="02030802070405020303"/>
              </a:rPr>
              <a:t>EFFECTIVE USAGE OF ARTIFICIAL INTELLIGENCE AND DEEP LEARNING FOR</a:t>
            </a:r>
          </a:p>
          <a:p>
            <a:pPr algn="ctr">
              <a:lnSpc>
                <a:spcPts val="3640"/>
              </a:lnSpc>
              <a:spcBef>
                <a:spcPct val="0"/>
              </a:spcBef>
            </a:pPr>
            <a:r>
              <a:rPr lang="en-US" sz="2800" dirty="0">
                <a:solidFill>
                  <a:schemeClr val="tx2"/>
                </a:solidFill>
                <a:latin typeface="Times New Roman Bold" panose="02030802070405020303"/>
              </a:rPr>
              <a:t> IMPLEMENTING WEAPON DETECTION FOR SECURITY APPLICATIONS</a:t>
            </a:r>
          </a:p>
        </p:txBody>
      </p:sp>
      <p:sp>
        <p:nvSpPr>
          <p:cNvPr id="6" name="TextBox 6"/>
          <p:cNvSpPr txBox="1"/>
          <p:nvPr/>
        </p:nvSpPr>
        <p:spPr>
          <a:xfrm>
            <a:off x="1075867" y="8274160"/>
            <a:ext cx="6220063" cy="1353704"/>
          </a:xfrm>
          <a:prstGeom prst="rect">
            <a:avLst/>
          </a:prstGeom>
        </p:spPr>
        <p:txBody>
          <a:bodyPr lIns="0" tIns="0" rIns="0" bIns="0" rtlCol="0" anchor="t">
            <a:spAutoFit/>
          </a:bodyPr>
          <a:lstStyle/>
          <a:p>
            <a:pPr algn="ctr">
              <a:lnSpc>
                <a:spcPts val="3640"/>
              </a:lnSpc>
              <a:spcBef>
                <a:spcPct val="0"/>
              </a:spcBef>
            </a:pPr>
            <a:r>
              <a:rPr lang="en-US" sz="2800" dirty="0">
                <a:solidFill>
                  <a:schemeClr val="accent2">
                    <a:lumMod val="50000"/>
                  </a:schemeClr>
                </a:solidFill>
                <a:latin typeface="Times New Roman Bold" panose="02030802070405020303"/>
              </a:rPr>
              <a:t>UNDER THE GUIDANCE OF:</a:t>
            </a:r>
          </a:p>
          <a:p>
            <a:pPr algn="ctr">
              <a:lnSpc>
                <a:spcPts val="3640"/>
              </a:lnSpc>
              <a:spcBef>
                <a:spcPct val="0"/>
              </a:spcBef>
            </a:pPr>
            <a:r>
              <a:rPr lang="en-US" sz="2800" dirty="0" err="1">
                <a:solidFill>
                  <a:schemeClr val="accent2">
                    <a:lumMod val="50000"/>
                  </a:schemeClr>
                </a:solidFill>
                <a:latin typeface="Times New Roman Bold" panose="02030802070405020303"/>
              </a:rPr>
              <a:t>Mr.T.NIRANJAN</a:t>
            </a:r>
            <a:r>
              <a:rPr lang="en-US" sz="2800" dirty="0">
                <a:solidFill>
                  <a:schemeClr val="accent2">
                    <a:lumMod val="50000"/>
                  </a:schemeClr>
                </a:solidFill>
                <a:latin typeface="Times New Roman Bold" panose="02030802070405020303"/>
              </a:rPr>
              <a:t> BABU </a:t>
            </a:r>
            <a:r>
              <a:rPr lang="en-US" sz="2800" dirty="0" err="1">
                <a:solidFill>
                  <a:schemeClr val="accent2">
                    <a:lumMod val="50000"/>
                  </a:schemeClr>
                </a:solidFill>
                <a:latin typeface="Times New Roman Bold" panose="02030802070405020303"/>
              </a:rPr>
              <a:t>M.Tech</a:t>
            </a:r>
            <a:r>
              <a:rPr lang="en-US" sz="2800" dirty="0">
                <a:solidFill>
                  <a:schemeClr val="accent2">
                    <a:lumMod val="50000"/>
                  </a:schemeClr>
                </a:solidFill>
                <a:latin typeface="Times New Roman Bold" panose="02030802070405020303"/>
              </a:rPr>
              <a:t>(</a:t>
            </a:r>
            <a:r>
              <a:rPr lang="en-US" sz="2800" dirty="0" err="1">
                <a:solidFill>
                  <a:schemeClr val="accent2">
                    <a:lumMod val="50000"/>
                  </a:schemeClr>
                </a:solidFill>
                <a:latin typeface="Times New Roman Bold" panose="02030802070405020303"/>
              </a:rPr>
              <a:t>Ph.D</a:t>
            </a:r>
            <a:r>
              <a:rPr lang="en-US" sz="2800" dirty="0">
                <a:solidFill>
                  <a:schemeClr val="accent2">
                    <a:lumMod val="50000"/>
                  </a:schemeClr>
                </a:solidFill>
                <a:latin typeface="Times New Roman Bold" panose="02030802070405020303"/>
              </a:rPr>
              <a:t>)</a:t>
            </a:r>
          </a:p>
          <a:p>
            <a:pPr algn="ctr">
              <a:lnSpc>
                <a:spcPts val="3640"/>
              </a:lnSpc>
              <a:spcBef>
                <a:spcPct val="0"/>
              </a:spcBef>
            </a:pPr>
            <a:r>
              <a:rPr lang="en-US" sz="2800" dirty="0">
                <a:solidFill>
                  <a:schemeClr val="accent2">
                    <a:lumMod val="50000"/>
                  </a:schemeClr>
                </a:solidFill>
                <a:latin typeface="Times New Roman Bold" panose="02030802070405020303"/>
              </a:rPr>
              <a:t>Assistant Professor</a:t>
            </a:r>
          </a:p>
        </p:txBody>
      </p:sp>
      <p:sp>
        <p:nvSpPr>
          <p:cNvPr id="7" name="TextBox 7"/>
          <p:cNvSpPr txBox="1"/>
          <p:nvPr/>
        </p:nvSpPr>
        <p:spPr>
          <a:xfrm>
            <a:off x="10700206" y="7928651"/>
            <a:ext cx="7256859" cy="1878965"/>
          </a:xfrm>
          <a:prstGeom prst="rect">
            <a:avLst/>
          </a:prstGeom>
        </p:spPr>
        <p:txBody>
          <a:bodyPr lIns="0" tIns="0" rIns="0" bIns="0" rtlCol="0" anchor="t">
            <a:spAutoFit/>
          </a:bodyPr>
          <a:lstStyle/>
          <a:p>
            <a:pPr algn="ctr">
              <a:lnSpc>
                <a:spcPts val="3640"/>
              </a:lnSpc>
              <a:spcBef>
                <a:spcPct val="0"/>
              </a:spcBef>
            </a:pPr>
            <a:r>
              <a:rPr lang="en-US" sz="2800" dirty="0">
                <a:solidFill>
                  <a:schemeClr val="accent2">
                    <a:lumMod val="50000"/>
                  </a:schemeClr>
                </a:solidFill>
                <a:latin typeface="Times New Roman Bold" panose="02030802070405020303"/>
              </a:rPr>
              <a:t>PRESENTED BY :</a:t>
            </a:r>
          </a:p>
          <a:p>
            <a:pPr algn="ctr">
              <a:lnSpc>
                <a:spcPts val="3640"/>
              </a:lnSpc>
              <a:spcBef>
                <a:spcPct val="0"/>
              </a:spcBef>
            </a:pPr>
            <a:r>
              <a:rPr lang="en-US" sz="2800" dirty="0">
                <a:solidFill>
                  <a:schemeClr val="accent2">
                    <a:lumMod val="50000"/>
                  </a:schemeClr>
                </a:solidFill>
                <a:latin typeface="Times New Roman Bold" panose="02030802070405020303"/>
              </a:rPr>
              <a:t>RUHEENA TANVEER SHAIK(20AM1A3127)</a:t>
            </a:r>
          </a:p>
          <a:p>
            <a:pPr algn="ctr">
              <a:lnSpc>
                <a:spcPts val="3640"/>
              </a:lnSpc>
              <a:spcBef>
                <a:spcPct val="0"/>
              </a:spcBef>
            </a:pPr>
            <a:r>
              <a:rPr lang="en-US" sz="2800" dirty="0">
                <a:solidFill>
                  <a:schemeClr val="accent2">
                    <a:lumMod val="50000"/>
                  </a:schemeClr>
                </a:solidFill>
                <a:latin typeface="Times New Roman Bold" panose="02030802070405020303"/>
              </a:rPr>
              <a:t>M.VIGNESWAR REDDY        (20AM1A3155)</a:t>
            </a:r>
          </a:p>
          <a:p>
            <a:pPr algn="ctr">
              <a:lnSpc>
                <a:spcPts val="3640"/>
              </a:lnSpc>
              <a:spcBef>
                <a:spcPct val="0"/>
              </a:spcBef>
            </a:pPr>
            <a:r>
              <a:rPr lang="en-US" sz="2800" dirty="0">
                <a:solidFill>
                  <a:schemeClr val="accent2">
                    <a:lumMod val="50000"/>
                  </a:schemeClr>
                </a:solidFill>
                <a:latin typeface="Times New Roman Bold" panose="02030802070405020303"/>
              </a:rPr>
              <a:t>SHASHIKALA.VANIPENTA  (20AM1A3137)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4953000" y="419100"/>
            <a:ext cx="12816254" cy="701474"/>
          </a:xfrm>
          <a:prstGeom prst="rect">
            <a:avLst/>
          </a:prstGeom>
        </p:spPr>
        <p:txBody>
          <a:bodyPr lIns="0" tIns="0" rIns="0" bIns="0" rtlCol="0" anchor="t">
            <a:spAutoFit/>
          </a:bodyPr>
          <a:lstStyle/>
          <a:p>
            <a:pPr marL="0" lvl="0" indent="0">
              <a:lnSpc>
                <a:spcPts val="5760"/>
              </a:lnSpc>
              <a:spcBef>
                <a:spcPct val="0"/>
              </a:spcBef>
            </a:pPr>
            <a:r>
              <a:rPr lang="en-US" sz="4800" dirty="0">
                <a:solidFill>
                  <a:srgbClr val="00569E"/>
                </a:solidFill>
                <a:latin typeface="Sitka Small" pitchFamily="2" charset="0"/>
              </a:rPr>
              <a:t>6.SYSTEM ARCHITECTURE</a:t>
            </a:r>
          </a:p>
        </p:txBody>
      </p:sp>
      <p:sp>
        <p:nvSpPr>
          <p:cNvPr id="3" name="Freeform 3"/>
          <p:cNvSpPr/>
          <p:nvPr/>
        </p:nvSpPr>
        <p:spPr>
          <a:xfrm>
            <a:off x="15668107" y="-875663"/>
            <a:ext cx="3808727" cy="3808727"/>
          </a:xfrm>
          <a:custGeom>
            <a:avLst/>
            <a:gdLst/>
            <a:ahLst/>
            <a:cxnLst/>
            <a:rect l="l" t="t" r="r" b="b"/>
            <a:pathLst>
              <a:path w="3808727" h="3808727">
                <a:moveTo>
                  <a:pt x="0" y="0"/>
                </a:moveTo>
                <a:lnTo>
                  <a:pt x="3808727" y="0"/>
                </a:lnTo>
                <a:lnTo>
                  <a:pt x="3808727" y="3808726"/>
                </a:lnTo>
                <a:lnTo>
                  <a:pt x="0" y="3808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6832" y="8041380"/>
            <a:ext cx="2971065" cy="2971065"/>
          </a:xfrm>
          <a:custGeom>
            <a:avLst/>
            <a:gdLst/>
            <a:ahLst/>
            <a:cxnLst/>
            <a:rect l="l" t="t" r="r" b="b"/>
            <a:pathLst>
              <a:path w="2971065" h="2971065">
                <a:moveTo>
                  <a:pt x="0" y="0"/>
                </a:moveTo>
                <a:lnTo>
                  <a:pt x="2971064" y="0"/>
                </a:lnTo>
                <a:lnTo>
                  <a:pt x="2971064" y="2971064"/>
                </a:lnTo>
                <a:lnTo>
                  <a:pt x="0" y="2971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56916" y="1878861"/>
            <a:ext cx="12579708" cy="6828006"/>
          </a:xfrm>
          <a:custGeom>
            <a:avLst/>
            <a:gdLst/>
            <a:ahLst/>
            <a:cxnLst/>
            <a:rect l="l" t="t" r="r" b="b"/>
            <a:pathLst>
              <a:path w="12579708" h="6828006">
                <a:moveTo>
                  <a:pt x="0" y="0"/>
                </a:moveTo>
                <a:lnTo>
                  <a:pt x="12579707" y="0"/>
                </a:lnTo>
                <a:lnTo>
                  <a:pt x="12579707" y="6828005"/>
                </a:lnTo>
                <a:lnTo>
                  <a:pt x="0" y="6828005"/>
                </a:lnTo>
                <a:lnTo>
                  <a:pt x="0" y="0"/>
                </a:lnTo>
                <a:close/>
              </a:path>
            </a:pathLst>
          </a:custGeom>
          <a:blipFill>
            <a:blip r:embed="rId4"/>
            <a:stretch>
              <a:fillRect l="-3382" r="-2577" b="-830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7010955" y="209550"/>
            <a:ext cx="11838516" cy="716286"/>
          </a:xfrm>
          <a:prstGeom prst="rect">
            <a:avLst/>
          </a:prstGeom>
        </p:spPr>
        <p:txBody>
          <a:bodyPr lIns="0" tIns="0" rIns="0" bIns="0" rtlCol="0" anchor="t">
            <a:spAutoFit/>
          </a:bodyPr>
          <a:lstStyle/>
          <a:p>
            <a:pPr marL="0" lvl="0" indent="0" algn="l">
              <a:lnSpc>
                <a:spcPts val="5760"/>
              </a:lnSpc>
              <a:spcBef>
                <a:spcPct val="0"/>
              </a:spcBef>
            </a:pPr>
            <a:r>
              <a:rPr lang="en-US" sz="4800" dirty="0">
                <a:solidFill>
                  <a:srgbClr val="00569E"/>
                </a:solidFill>
                <a:latin typeface="+mj-lt"/>
              </a:rPr>
              <a:t>7</a:t>
            </a:r>
            <a:r>
              <a:rPr lang="en-US" sz="4800" dirty="0">
                <a:solidFill>
                  <a:srgbClr val="00569E"/>
                </a:solidFill>
                <a:latin typeface="Sitka Small" pitchFamily="2" charset="0"/>
              </a:rPr>
              <a:t>.MODULES</a:t>
            </a:r>
          </a:p>
        </p:txBody>
      </p:sp>
      <p:sp>
        <p:nvSpPr>
          <p:cNvPr id="3" name="Freeform 3"/>
          <p:cNvSpPr/>
          <p:nvPr/>
        </p:nvSpPr>
        <p:spPr>
          <a:xfrm>
            <a:off x="0" y="4898493"/>
            <a:ext cx="18288000" cy="6334633"/>
          </a:xfrm>
          <a:custGeom>
            <a:avLst/>
            <a:gdLst/>
            <a:ahLst/>
            <a:cxnLst/>
            <a:rect l="l" t="t" r="r" b="b"/>
            <a:pathLst>
              <a:path w="18288000" h="6334633">
                <a:moveTo>
                  <a:pt x="0" y="0"/>
                </a:moveTo>
                <a:lnTo>
                  <a:pt x="18288000" y="0"/>
                </a:lnTo>
                <a:lnTo>
                  <a:pt x="18288000" y="6334633"/>
                </a:lnTo>
                <a:lnTo>
                  <a:pt x="0" y="6334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75244" y="1638337"/>
            <a:ext cx="12992459" cy="5564905"/>
          </a:xfrm>
          <a:prstGeom prst="rect">
            <a:avLst/>
          </a:prstGeom>
        </p:spPr>
        <p:txBody>
          <a:bodyPr lIns="0" tIns="0" rIns="0" bIns="0" rtlCol="0" anchor="t">
            <a:spAutoFit/>
          </a:bodyPr>
          <a:lstStyle/>
          <a:p>
            <a:pPr algn="just">
              <a:lnSpc>
                <a:spcPts val="5600"/>
              </a:lnSpc>
            </a:pPr>
            <a:r>
              <a:rPr lang="en-US" sz="2800">
                <a:solidFill>
                  <a:srgbClr val="100F0D"/>
                </a:solidFill>
                <a:latin typeface="Times New Roman" panose="02020603050405020304"/>
              </a:rPr>
              <a:t>7.1 Upload weapon dataset</a:t>
            </a:r>
          </a:p>
          <a:p>
            <a:pPr algn="just">
              <a:lnSpc>
                <a:spcPts val="5600"/>
              </a:lnSpc>
            </a:pPr>
            <a:r>
              <a:rPr lang="en-US" sz="2800">
                <a:solidFill>
                  <a:srgbClr val="100F0D"/>
                </a:solidFill>
                <a:latin typeface="Times New Roman" panose="02020603050405020304"/>
              </a:rPr>
              <a:t>7.2 Generate and Load Weapon Detection Model</a:t>
            </a:r>
          </a:p>
          <a:p>
            <a:pPr algn="just">
              <a:lnSpc>
                <a:spcPts val="5600"/>
              </a:lnSpc>
            </a:pPr>
            <a:r>
              <a:rPr lang="en-US" sz="2800">
                <a:solidFill>
                  <a:srgbClr val="100F0D"/>
                </a:solidFill>
                <a:latin typeface="Times New Roman" panose="02020603050405020304"/>
              </a:rPr>
              <a:t>7.3 Upload Test Image</a:t>
            </a:r>
          </a:p>
          <a:p>
            <a:pPr algn="just">
              <a:lnSpc>
                <a:spcPts val="5600"/>
              </a:lnSpc>
            </a:pPr>
            <a:r>
              <a:rPr lang="en-US" sz="2800">
                <a:solidFill>
                  <a:srgbClr val="100F0D"/>
                </a:solidFill>
                <a:latin typeface="Times New Roman" panose="02020603050405020304"/>
              </a:rPr>
              <a:t>7.4 Detect Weapon From Test Image</a:t>
            </a:r>
          </a:p>
          <a:p>
            <a:pPr algn="just">
              <a:lnSpc>
                <a:spcPts val="5600"/>
              </a:lnSpc>
            </a:pPr>
            <a:r>
              <a:rPr lang="en-US" sz="2800">
                <a:solidFill>
                  <a:srgbClr val="100F0D"/>
                </a:solidFill>
                <a:latin typeface="Times New Roman" panose="02020603050405020304"/>
              </a:rPr>
              <a:t>7.5 Detect Weapon From Video</a:t>
            </a:r>
          </a:p>
          <a:p>
            <a:pPr algn="just">
              <a:lnSpc>
                <a:spcPts val="5600"/>
              </a:lnSpc>
            </a:pPr>
            <a:r>
              <a:rPr lang="en-US" sz="2800">
                <a:solidFill>
                  <a:srgbClr val="100F0D"/>
                </a:solidFill>
                <a:latin typeface="Times New Roman" panose="02020603050405020304"/>
              </a:rPr>
              <a:t>7.6 Detect Weapon From Webcam</a:t>
            </a:r>
          </a:p>
          <a:p>
            <a:pPr algn="just">
              <a:lnSpc>
                <a:spcPts val="5600"/>
              </a:lnSpc>
            </a:pPr>
            <a:r>
              <a:rPr lang="en-US" sz="2800">
                <a:solidFill>
                  <a:srgbClr val="100F0D"/>
                </a:solidFill>
                <a:latin typeface="Times New Roman" panose="02020603050405020304"/>
              </a:rPr>
              <a:t>7.7 FRCNN Accuracy and Loss Graph</a:t>
            </a:r>
          </a:p>
          <a:p>
            <a:pPr>
              <a:lnSpc>
                <a:spcPts val="4370"/>
              </a:lnSpc>
            </a:pPr>
            <a:endParaRPr lang="en-US" sz="2800">
              <a:solidFill>
                <a:srgbClr val="100F0D"/>
              </a:solidFill>
              <a:latin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595901" y="-663245"/>
            <a:ext cx="3764221" cy="3764221"/>
          </a:xfrm>
          <a:custGeom>
            <a:avLst/>
            <a:gdLst/>
            <a:ahLst/>
            <a:cxnLst/>
            <a:rect l="l" t="t" r="r" b="b"/>
            <a:pathLst>
              <a:path w="3764221" h="3764221">
                <a:moveTo>
                  <a:pt x="0" y="0"/>
                </a:moveTo>
                <a:lnTo>
                  <a:pt x="3764221" y="0"/>
                </a:lnTo>
                <a:lnTo>
                  <a:pt x="3764221" y="3764221"/>
                </a:lnTo>
                <a:lnTo>
                  <a:pt x="0" y="3764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89672" y="7660664"/>
            <a:ext cx="3569008" cy="3569008"/>
          </a:xfrm>
          <a:custGeom>
            <a:avLst/>
            <a:gdLst/>
            <a:ahLst/>
            <a:cxnLst/>
            <a:rect l="l" t="t" r="r" b="b"/>
            <a:pathLst>
              <a:path w="3569008" h="3569008">
                <a:moveTo>
                  <a:pt x="0" y="0"/>
                </a:moveTo>
                <a:lnTo>
                  <a:pt x="3569007" y="0"/>
                </a:lnTo>
                <a:lnTo>
                  <a:pt x="3569007" y="3569008"/>
                </a:lnTo>
                <a:lnTo>
                  <a:pt x="0" y="3569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59965" y="761665"/>
            <a:ext cx="16254830" cy="725135"/>
          </a:xfrm>
          <a:prstGeom prst="rect">
            <a:avLst/>
          </a:prstGeom>
        </p:spPr>
        <p:txBody>
          <a:bodyPr lIns="0" tIns="0" rIns="0" bIns="0" rtlCol="0" anchor="t">
            <a:spAutoFit/>
          </a:bodyPr>
          <a:lstStyle/>
          <a:p>
            <a:pPr>
              <a:lnSpc>
                <a:spcPts val="5760"/>
              </a:lnSpc>
            </a:pPr>
            <a:r>
              <a:rPr lang="en-US" sz="4800" dirty="0">
                <a:solidFill>
                  <a:srgbClr val="00569E"/>
                </a:solidFill>
              </a:rPr>
              <a:t>7.1</a:t>
            </a:r>
            <a:r>
              <a:rPr lang="en-US" sz="4800" dirty="0">
                <a:solidFill>
                  <a:srgbClr val="00569E"/>
                </a:solidFill>
                <a:latin typeface="Sitka Small" pitchFamily="2" charset="0"/>
              </a:rPr>
              <a:t> Upload Weapon Datas</a:t>
            </a:r>
            <a:r>
              <a:rPr lang="en-US" sz="4800" dirty="0">
                <a:solidFill>
                  <a:srgbClr val="00569E"/>
                </a:solidFill>
                <a:latin typeface="Times New Roman Bold Italics" panose="02030802070405090303"/>
              </a:rPr>
              <a:t>et</a:t>
            </a:r>
          </a:p>
        </p:txBody>
      </p:sp>
      <p:sp>
        <p:nvSpPr>
          <p:cNvPr id="5" name="TextBox 5"/>
          <p:cNvSpPr txBox="1"/>
          <p:nvPr/>
        </p:nvSpPr>
        <p:spPr>
          <a:xfrm>
            <a:off x="2202390" y="3057106"/>
            <a:ext cx="13169980" cy="350647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Gather a diverse and balanced dataset for robust model training.</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Include images of various firearm and bladed weapon types.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Ensure diversity in scenarios: indoor, outdoor, low light, and varying backgrounds.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Annotate images with bounding boxes to denote weapon locations.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Clean and preprocess the dataset to remove outliers and ensure consistency.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228600" y="567694"/>
            <a:ext cx="14478000" cy="862544"/>
          </a:xfrm>
          <a:prstGeom prst="rect">
            <a:avLst/>
          </a:prstGeom>
        </p:spPr>
        <p:txBody>
          <a:bodyPr wrap="square" lIns="0" tIns="0" rIns="0" bIns="0" rtlCol="0" anchor="t">
            <a:spAutoFit/>
          </a:bodyPr>
          <a:lstStyle/>
          <a:p>
            <a:pPr>
              <a:lnSpc>
                <a:spcPts val="7200"/>
              </a:lnSpc>
            </a:pPr>
            <a:r>
              <a:rPr lang="en-US" sz="4800" dirty="0">
                <a:solidFill>
                  <a:srgbClr val="00569E"/>
                </a:solidFill>
                <a:latin typeface="Aptos" panose="020B0004020202020204" pitchFamily="34" charset="0"/>
              </a:rPr>
              <a:t>7.2</a:t>
            </a:r>
            <a:r>
              <a:rPr lang="en-US" sz="4800" dirty="0">
                <a:solidFill>
                  <a:srgbClr val="00569E"/>
                </a:solidFill>
                <a:latin typeface="Times New Roman Bold Italics" panose="02030802070405090303"/>
              </a:rPr>
              <a:t> </a:t>
            </a:r>
            <a:r>
              <a:rPr lang="en-US" sz="4700" dirty="0">
                <a:solidFill>
                  <a:srgbClr val="00569E"/>
                </a:solidFill>
                <a:latin typeface="Sitka Small" pitchFamily="2" charset="0"/>
              </a:rPr>
              <a:t>Generate and Load Weapon Detection Model</a:t>
            </a:r>
          </a:p>
        </p:txBody>
      </p:sp>
      <p:sp>
        <p:nvSpPr>
          <p:cNvPr id="3" name="Freeform 3"/>
          <p:cNvSpPr/>
          <p:nvPr/>
        </p:nvSpPr>
        <p:spPr>
          <a:xfrm>
            <a:off x="14954898" y="0"/>
            <a:ext cx="4419233" cy="10379527"/>
          </a:xfrm>
          <a:custGeom>
            <a:avLst/>
            <a:gdLst/>
            <a:ahLst/>
            <a:cxnLst/>
            <a:rect l="l" t="t" r="r" b="b"/>
            <a:pathLst>
              <a:path w="4419233" h="10379527">
                <a:moveTo>
                  <a:pt x="0" y="0"/>
                </a:moveTo>
                <a:lnTo>
                  <a:pt x="4419233" y="0"/>
                </a:lnTo>
                <a:lnTo>
                  <a:pt x="4419233" y="10379527"/>
                </a:lnTo>
                <a:lnTo>
                  <a:pt x="0" y="10379527"/>
                </a:lnTo>
                <a:lnTo>
                  <a:pt x="0" y="0"/>
                </a:lnTo>
                <a:close/>
              </a:path>
            </a:pathLst>
          </a:custGeom>
          <a:blipFill>
            <a:blip r:embed="rId2">
              <a:extLst>
                <a:ext uri="{96DAC541-7B7A-43D3-8B79-37D633B846F1}">
                  <asvg:svgBlip xmlns:asvg="http://schemas.microsoft.com/office/drawing/2016/SVG/main" r:embed="rId3"/>
                </a:ext>
              </a:extLst>
            </a:blip>
            <a:stretch>
              <a:fillRect l="-313827" b="-6036"/>
            </a:stretch>
          </a:blipFill>
        </p:spPr>
      </p:sp>
      <p:sp>
        <p:nvSpPr>
          <p:cNvPr id="4" name="TextBox 4"/>
          <p:cNvSpPr txBox="1"/>
          <p:nvPr/>
        </p:nvSpPr>
        <p:spPr>
          <a:xfrm>
            <a:off x="797276" y="2518777"/>
            <a:ext cx="13436241" cy="42113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Choose a pre-trained FRCNN or initiate model training like SSD from scratch using a deep learning framework.</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Implement data augmentation techniques (rotation, flipping, scaling) to enhance model generalization.</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Fine-tune hyperparameters for optimal performance.</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Integrate the model into the system, ensuring seamless loading for subsequent use.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04528" y="-604528"/>
            <a:ext cx="4480568" cy="4480568"/>
          </a:xfrm>
          <a:custGeom>
            <a:avLst/>
            <a:gdLst/>
            <a:ahLst/>
            <a:cxnLst/>
            <a:rect l="l" t="t" r="r" b="b"/>
            <a:pathLst>
              <a:path w="4480568" h="4480568">
                <a:moveTo>
                  <a:pt x="0" y="0"/>
                </a:moveTo>
                <a:lnTo>
                  <a:pt x="4480568" y="0"/>
                </a:lnTo>
                <a:lnTo>
                  <a:pt x="4480568" y="4480568"/>
                </a:lnTo>
                <a:lnTo>
                  <a:pt x="0" y="4480568"/>
                </a:lnTo>
                <a:lnTo>
                  <a:pt x="0" y="0"/>
                </a:lnTo>
                <a:close/>
              </a:path>
            </a:pathLst>
          </a:custGeom>
          <a:blipFill>
            <a:blip r:embed="rId3">
              <a:alphaModFix amt="35000"/>
            </a:blip>
            <a:stretch>
              <a:fillRect/>
            </a:stretch>
          </a:blipFill>
        </p:spPr>
      </p:sp>
      <p:sp>
        <p:nvSpPr>
          <p:cNvPr id="4" name="Freeform 4"/>
          <p:cNvSpPr/>
          <p:nvPr/>
        </p:nvSpPr>
        <p:spPr>
          <a:xfrm rot="8100000">
            <a:off x="15110589" y="6876411"/>
            <a:ext cx="4297422" cy="4297422"/>
          </a:xfrm>
          <a:custGeom>
            <a:avLst/>
            <a:gdLst/>
            <a:ahLst/>
            <a:cxnLst/>
            <a:rect l="l" t="t" r="r" b="b"/>
            <a:pathLst>
              <a:path w="4297422" h="4297422">
                <a:moveTo>
                  <a:pt x="0" y="0"/>
                </a:moveTo>
                <a:lnTo>
                  <a:pt x="4297422" y="0"/>
                </a:lnTo>
                <a:lnTo>
                  <a:pt x="4297422" y="4297421"/>
                </a:lnTo>
                <a:lnTo>
                  <a:pt x="0" y="4297421"/>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55979" y="1265320"/>
            <a:ext cx="9926966" cy="1438275"/>
          </a:xfrm>
          <a:prstGeom prst="rect">
            <a:avLst/>
          </a:prstGeom>
        </p:spPr>
        <p:txBody>
          <a:bodyPr lIns="0" tIns="0" rIns="0" bIns="0" rtlCol="0" anchor="t">
            <a:spAutoFit/>
          </a:bodyPr>
          <a:lstStyle/>
          <a:p>
            <a:pPr marL="0" lvl="0" indent="0">
              <a:lnSpc>
                <a:spcPts val="10075"/>
              </a:lnSpc>
              <a:spcBef>
                <a:spcPct val="0"/>
              </a:spcBef>
            </a:pPr>
            <a:endParaRPr/>
          </a:p>
        </p:txBody>
      </p:sp>
      <p:sp>
        <p:nvSpPr>
          <p:cNvPr id="6" name="TextBox 6"/>
          <p:cNvSpPr txBox="1"/>
          <p:nvPr/>
        </p:nvSpPr>
        <p:spPr>
          <a:xfrm>
            <a:off x="-303274" y="510940"/>
            <a:ext cx="9926966" cy="811697"/>
          </a:xfrm>
          <a:prstGeom prst="rect">
            <a:avLst/>
          </a:prstGeom>
        </p:spPr>
        <p:txBody>
          <a:bodyPr lIns="0" tIns="0" rIns="0" bIns="0" rtlCol="0" anchor="t">
            <a:spAutoFit/>
          </a:bodyPr>
          <a:lstStyle/>
          <a:p>
            <a:pPr algn="ctr">
              <a:lnSpc>
                <a:spcPts val="6720"/>
              </a:lnSpc>
              <a:spcBef>
                <a:spcPct val="0"/>
              </a:spcBef>
            </a:pPr>
            <a:r>
              <a:rPr lang="en-US" sz="4800" dirty="0">
                <a:solidFill>
                  <a:srgbClr val="00569E"/>
                </a:solidFill>
                <a:latin typeface="Times New Roman" panose="02020603050405020304" pitchFamily="18" charset="0"/>
                <a:cs typeface="Times New Roman" panose="02020603050405020304" pitchFamily="18" charset="0"/>
              </a:rPr>
              <a:t>7.3</a:t>
            </a:r>
            <a:r>
              <a:rPr lang="en-US" sz="4800" dirty="0">
                <a:solidFill>
                  <a:srgbClr val="00569E"/>
                </a:solidFill>
                <a:latin typeface="Times New Roman Bold Italics" panose="02030802070405090303"/>
              </a:rPr>
              <a:t> </a:t>
            </a:r>
            <a:r>
              <a:rPr lang="en-US" sz="4800" dirty="0">
                <a:solidFill>
                  <a:srgbClr val="00569E"/>
                </a:solidFill>
                <a:latin typeface="Sitka Small" pitchFamily="2" charset="0"/>
              </a:rPr>
              <a:t>Upload Test Image</a:t>
            </a:r>
          </a:p>
        </p:txBody>
      </p:sp>
      <p:sp>
        <p:nvSpPr>
          <p:cNvPr id="7" name="TextBox 7"/>
          <p:cNvSpPr txBox="1"/>
          <p:nvPr/>
        </p:nvSpPr>
        <p:spPr>
          <a:xfrm>
            <a:off x="2696102" y="3609340"/>
            <a:ext cx="11852315" cy="28016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Design a clear and intuitive interface for users to upload test images easily.</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Support multiple image formats to accommodate user preferences.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Include error handling for invalid file types or corrupted images.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Provide feedback on successful image upload.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1915245" y="638365"/>
            <a:ext cx="15760016" cy="657809"/>
          </a:xfrm>
          <a:prstGeom prst="rect">
            <a:avLst/>
          </a:prstGeom>
        </p:spPr>
        <p:txBody>
          <a:bodyPr lIns="0" tIns="0" rIns="0" bIns="0" rtlCol="0" anchor="t">
            <a:spAutoFit/>
          </a:bodyPr>
          <a:lstStyle/>
          <a:p>
            <a:pPr marL="0" lvl="0" indent="0" algn="ctr">
              <a:lnSpc>
                <a:spcPts val="5090"/>
              </a:lnSpc>
            </a:pPr>
            <a:r>
              <a:rPr lang="en-US" sz="4800" dirty="0">
                <a:solidFill>
                  <a:srgbClr val="00569E"/>
                </a:solidFill>
                <a:latin typeface="Aptos" panose="020B0004020202020204" pitchFamily="34" charset="0"/>
              </a:rPr>
              <a:t>7.4</a:t>
            </a:r>
            <a:r>
              <a:rPr lang="en-US" sz="4800" dirty="0">
                <a:solidFill>
                  <a:srgbClr val="00569E"/>
                </a:solidFill>
                <a:latin typeface="Times New Roman Bold Italics" panose="02030802070405090303"/>
              </a:rPr>
              <a:t> </a:t>
            </a:r>
            <a:r>
              <a:rPr lang="en-US" sz="4800" dirty="0">
                <a:solidFill>
                  <a:srgbClr val="00569E"/>
                </a:solidFill>
                <a:latin typeface="Sitka Small" pitchFamily="2" charset="0"/>
              </a:rPr>
              <a:t>Detect Weapon From Test Image</a:t>
            </a:r>
          </a:p>
        </p:txBody>
      </p:sp>
      <p:sp>
        <p:nvSpPr>
          <p:cNvPr id="3" name="Freeform 3"/>
          <p:cNvSpPr/>
          <p:nvPr/>
        </p:nvSpPr>
        <p:spPr>
          <a:xfrm>
            <a:off x="14618857" y="0"/>
            <a:ext cx="4419233" cy="10379527"/>
          </a:xfrm>
          <a:custGeom>
            <a:avLst/>
            <a:gdLst/>
            <a:ahLst/>
            <a:cxnLst/>
            <a:rect l="l" t="t" r="r" b="b"/>
            <a:pathLst>
              <a:path w="4419233" h="10379527">
                <a:moveTo>
                  <a:pt x="0" y="0"/>
                </a:moveTo>
                <a:lnTo>
                  <a:pt x="4419232" y="0"/>
                </a:lnTo>
                <a:lnTo>
                  <a:pt x="4419232" y="10379527"/>
                </a:lnTo>
                <a:lnTo>
                  <a:pt x="0" y="10379527"/>
                </a:lnTo>
                <a:lnTo>
                  <a:pt x="0" y="0"/>
                </a:lnTo>
                <a:close/>
              </a:path>
            </a:pathLst>
          </a:custGeom>
          <a:blipFill>
            <a:blip r:embed="rId2">
              <a:extLst>
                <a:ext uri="{96DAC541-7B7A-43D3-8B79-37D633B846F1}">
                  <asvg:svgBlip xmlns:asvg="http://schemas.microsoft.com/office/drawing/2016/SVG/main" r:embed="rId3"/>
                </a:ext>
              </a:extLst>
            </a:blip>
            <a:stretch>
              <a:fillRect l="-313827" b="-6036"/>
            </a:stretch>
          </a:blipFill>
        </p:spPr>
      </p:sp>
      <p:sp>
        <p:nvSpPr>
          <p:cNvPr id="4" name="TextBox 4"/>
          <p:cNvSpPr txBox="1"/>
          <p:nvPr/>
        </p:nvSpPr>
        <p:spPr>
          <a:xfrm>
            <a:off x="1128929" y="2819897"/>
            <a:ext cx="12715842" cy="28016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Preprocess the uploaded image for compatibility with the model.</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Implement the FRCNN model to identify and annotate detected weapons.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Display the results with bounding boxes and confidence scores.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Ensure real-time responsiveness for quick feedback.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rot="8100000">
            <a:off x="15153976" y="6881074"/>
            <a:ext cx="4754453" cy="4754453"/>
          </a:xfrm>
          <a:custGeom>
            <a:avLst/>
            <a:gdLst/>
            <a:ahLst/>
            <a:cxnLst/>
            <a:rect l="l" t="t" r="r" b="b"/>
            <a:pathLst>
              <a:path w="4754453" h="4754453">
                <a:moveTo>
                  <a:pt x="0" y="0"/>
                </a:moveTo>
                <a:lnTo>
                  <a:pt x="4754453" y="0"/>
                </a:lnTo>
                <a:lnTo>
                  <a:pt x="4754453" y="4754452"/>
                </a:lnTo>
                <a:lnTo>
                  <a:pt x="0" y="4754452"/>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778292" y="-530567"/>
            <a:ext cx="4406607" cy="4406607"/>
          </a:xfrm>
          <a:custGeom>
            <a:avLst/>
            <a:gdLst/>
            <a:ahLst/>
            <a:cxnLst/>
            <a:rect l="l" t="t" r="r" b="b"/>
            <a:pathLst>
              <a:path w="4406607" h="4406607">
                <a:moveTo>
                  <a:pt x="0" y="0"/>
                </a:moveTo>
                <a:lnTo>
                  <a:pt x="4406607" y="0"/>
                </a:lnTo>
                <a:lnTo>
                  <a:pt x="4406607" y="4406607"/>
                </a:lnTo>
                <a:lnTo>
                  <a:pt x="0" y="4406607"/>
                </a:lnTo>
                <a:lnTo>
                  <a:pt x="0" y="0"/>
                </a:lnTo>
                <a:close/>
              </a:path>
            </a:pathLst>
          </a:custGeom>
          <a:blipFill>
            <a:blip r:embed="rId4">
              <a:alphaModFix amt="35000"/>
            </a:blip>
            <a:stretch>
              <a:fillRect/>
            </a:stretch>
          </a:blipFill>
        </p:spPr>
      </p:sp>
      <p:sp>
        <p:nvSpPr>
          <p:cNvPr id="4" name="TextBox 4"/>
          <p:cNvSpPr txBox="1"/>
          <p:nvPr/>
        </p:nvSpPr>
        <p:spPr>
          <a:xfrm>
            <a:off x="1839926" y="651487"/>
            <a:ext cx="8008977" cy="15430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7.5 Detect Weapon From Video</a:t>
            </a:r>
          </a:p>
          <a:p>
            <a:pPr algn="ctr">
              <a:lnSpc>
                <a:spcPts val="5760"/>
              </a:lnSpc>
              <a:spcBef>
                <a:spcPct val="0"/>
              </a:spcBef>
            </a:pPr>
            <a:endParaRPr lang="en-US" sz="4800">
              <a:solidFill>
                <a:srgbClr val="00569E"/>
              </a:solidFill>
              <a:latin typeface="Times New Roman Ultra-Bold Italics"/>
            </a:endParaRPr>
          </a:p>
        </p:txBody>
      </p:sp>
      <p:sp>
        <p:nvSpPr>
          <p:cNvPr id="5" name="TextBox 5"/>
          <p:cNvSpPr txBox="1"/>
          <p:nvPr/>
        </p:nvSpPr>
        <p:spPr>
          <a:xfrm>
            <a:off x="1425012" y="3609340"/>
            <a:ext cx="11960066" cy="28016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Utilize video processing libraries like OpenCV for frame-by-frame analysis.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Optimize processing speed for real-time performance.</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Implement object tracking algorithms to follow weapons across frames.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Provide options for live video input or processing pre-recorded videos.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1028700" y="394149"/>
            <a:ext cx="8745974"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7.6 Detect Weapon From Webcam</a:t>
            </a:r>
          </a:p>
        </p:txBody>
      </p:sp>
      <p:sp>
        <p:nvSpPr>
          <p:cNvPr id="3" name="Freeform 3"/>
          <p:cNvSpPr/>
          <p:nvPr/>
        </p:nvSpPr>
        <p:spPr>
          <a:xfrm>
            <a:off x="14786401" y="-26520"/>
            <a:ext cx="4419233" cy="10379527"/>
          </a:xfrm>
          <a:custGeom>
            <a:avLst/>
            <a:gdLst/>
            <a:ahLst/>
            <a:cxnLst/>
            <a:rect l="l" t="t" r="r" b="b"/>
            <a:pathLst>
              <a:path w="4419233" h="10379527">
                <a:moveTo>
                  <a:pt x="0" y="0"/>
                </a:moveTo>
                <a:lnTo>
                  <a:pt x="4419232" y="0"/>
                </a:lnTo>
                <a:lnTo>
                  <a:pt x="4419232" y="10379527"/>
                </a:lnTo>
                <a:lnTo>
                  <a:pt x="0" y="10379527"/>
                </a:lnTo>
                <a:lnTo>
                  <a:pt x="0" y="0"/>
                </a:lnTo>
                <a:close/>
              </a:path>
            </a:pathLst>
          </a:custGeom>
          <a:blipFill>
            <a:blip r:embed="rId2">
              <a:extLst>
                <a:ext uri="{96DAC541-7B7A-43D3-8B79-37D633B846F1}">
                  <asvg:svgBlip xmlns:asvg="http://schemas.microsoft.com/office/drawing/2016/SVG/main" r:embed="rId3"/>
                </a:ext>
              </a:extLst>
            </a:blip>
            <a:stretch>
              <a:fillRect l="-313827" b="-6036"/>
            </a:stretch>
          </a:blipFill>
        </p:spPr>
      </p:sp>
      <p:sp>
        <p:nvSpPr>
          <p:cNvPr id="4" name="TextBox 4"/>
          <p:cNvSpPr txBox="1"/>
          <p:nvPr/>
        </p:nvSpPr>
        <p:spPr>
          <a:xfrm>
            <a:off x="694110" y="2360449"/>
            <a:ext cx="13381361" cy="491617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Weapon detection from webcams can be employed in various security settings such as airports, train stations, and public venues to enhance security measures.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Real-time weapon detection from webcams can aid law enforcement agencies in identifying and apprehending individuals involved in criminal activities.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 In emergency situations such as active shooter incidents or terrorist attacks, weapon detection systems integrated with webcams can provide timely alerts to authorities, enabling swift response and evacuation procedures to safeguard lives.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1777172" y="735522"/>
            <a:ext cx="9792652"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7.7 FRCNN Accuracy and Loss Graph</a:t>
            </a:r>
          </a:p>
        </p:txBody>
      </p:sp>
      <p:sp>
        <p:nvSpPr>
          <p:cNvPr id="3" name="Freeform 3"/>
          <p:cNvSpPr/>
          <p:nvPr/>
        </p:nvSpPr>
        <p:spPr>
          <a:xfrm>
            <a:off x="-1090317" y="-1120018"/>
            <a:ext cx="5390972" cy="5390972"/>
          </a:xfrm>
          <a:custGeom>
            <a:avLst/>
            <a:gdLst/>
            <a:ahLst/>
            <a:cxnLst/>
            <a:rect l="l" t="t" r="r" b="b"/>
            <a:pathLst>
              <a:path w="5390972" h="5390972">
                <a:moveTo>
                  <a:pt x="0" y="0"/>
                </a:moveTo>
                <a:lnTo>
                  <a:pt x="5390972" y="0"/>
                </a:lnTo>
                <a:lnTo>
                  <a:pt x="5390972" y="5390972"/>
                </a:lnTo>
                <a:lnTo>
                  <a:pt x="0" y="5390972"/>
                </a:lnTo>
                <a:lnTo>
                  <a:pt x="0" y="0"/>
                </a:lnTo>
                <a:close/>
              </a:path>
            </a:pathLst>
          </a:custGeom>
          <a:blipFill>
            <a:blip r:embed="rId2">
              <a:alphaModFix amt="35000"/>
            </a:blip>
            <a:stretch>
              <a:fillRect/>
            </a:stretch>
          </a:blipFill>
        </p:spPr>
      </p:sp>
      <p:sp>
        <p:nvSpPr>
          <p:cNvPr id="4" name="Freeform 4"/>
          <p:cNvSpPr/>
          <p:nvPr/>
        </p:nvSpPr>
        <p:spPr>
          <a:xfrm rot="8100000">
            <a:off x="14715213" y="6373805"/>
            <a:ext cx="5088175" cy="5088175"/>
          </a:xfrm>
          <a:custGeom>
            <a:avLst/>
            <a:gdLst/>
            <a:ahLst/>
            <a:cxnLst/>
            <a:rect l="l" t="t" r="r" b="b"/>
            <a:pathLst>
              <a:path w="5088175" h="5088175">
                <a:moveTo>
                  <a:pt x="0" y="0"/>
                </a:moveTo>
                <a:lnTo>
                  <a:pt x="5088174" y="0"/>
                </a:lnTo>
                <a:lnTo>
                  <a:pt x="5088174" y="5088175"/>
                </a:lnTo>
                <a:lnTo>
                  <a:pt x="0" y="5088175"/>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77172" y="4004254"/>
            <a:ext cx="13375481" cy="28016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Utilize visualization tools like TensorBoard or Matplotlib.</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Display accuracy and loss curves during training epochs.</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Include additional metrics (precision, recall, F1 score) for comprehensive evaluation.</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Provide insights into the learning curve and convergence of the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0" y="-22691"/>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stretch>
              <a:fillRect/>
            </a:stretch>
          </a:blipFill>
        </p:spPr>
      </p:sp>
      <p:sp>
        <p:nvSpPr>
          <p:cNvPr id="3" name="Freeform 3"/>
          <p:cNvSpPr/>
          <p:nvPr/>
        </p:nvSpPr>
        <p:spPr>
          <a:xfrm rot="-10800000">
            <a:off x="12713475" y="4664211"/>
            <a:ext cx="5574525" cy="5605098"/>
          </a:xfrm>
          <a:custGeom>
            <a:avLst/>
            <a:gdLst/>
            <a:ahLst/>
            <a:cxnLst/>
            <a:rect l="l" t="t" r="r" b="b"/>
            <a:pathLst>
              <a:path w="5574525" h="5605098">
                <a:moveTo>
                  <a:pt x="0" y="0"/>
                </a:moveTo>
                <a:lnTo>
                  <a:pt x="5574525" y="0"/>
                </a:lnTo>
                <a:lnTo>
                  <a:pt x="5574525" y="5605097"/>
                </a:lnTo>
                <a:lnTo>
                  <a:pt x="0" y="5605097"/>
                </a:lnTo>
                <a:lnTo>
                  <a:pt x="0" y="0"/>
                </a:lnTo>
                <a:close/>
              </a:path>
            </a:pathLst>
          </a:custGeom>
          <a:blipFill>
            <a:blip r:embed="rId2"/>
            <a:stretch>
              <a:fillRect/>
            </a:stretch>
          </a:blipFill>
        </p:spPr>
      </p:sp>
      <p:sp>
        <p:nvSpPr>
          <p:cNvPr id="4" name="Freeform 4"/>
          <p:cNvSpPr/>
          <p:nvPr/>
        </p:nvSpPr>
        <p:spPr>
          <a:xfrm>
            <a:off x="6229922" y="2355061"/>
            <a:ext cx="6711469" cy="6726650"/>
          </a:xfrm>
          <a:custGeom>
            <a:avLst/>
            <a:gdLst/>
            <a:ahLst/>
            <a:cxnLst/>
            <a:rect l="l" t="t" r="r" b="b"/>
            <a:pathLst>
              <a:path w="6711469" h="6726650">
                <a:moveTo>
                  <a:pt x="0" y="0"/>
                </a:moveTo>
                <a:lnTo>
                  <a:pt x="6711469" y="0"/>
                </a:lnTo>
                <a:lnTo>
                  <a:pt x="6711469" y="6726650"/>
                </a:lnTo>
                <a:lnTo>
                  <a:pt x="0" y="6726650"/>
                </a:lnTo>
                <a:lnTo>
                  <a:pt x="0" y="0"/>
                </a:lnTo>
                <a:close/>
              </a:path>
            </a:pathLst>
          </a:custGeom>
          <a:blipFill>
            <a:blip r:embed="rId3"/>
            <a:stretch>
              <a:fillRect l="-5554" t="-7737" r="-6178" b="-5963"/>
            </a:stretch>
          </a:blipFill>
        </p:spPr>
      </p:sp>
      <p:sp>
        <p:nvSpPr>
          <p:cNvPr id="5" name="TextBox 5"/>
          <p:cNvSpPr txBox="1"/>
          <p:nvPr/>
        </p:nvSpPr>
        <p:spPr>
          <a:xfrm>
            <a:off x="6765209" y="933450"/>
            <a:ext cx="7103191" cy="701474"/>
          </a:xfrm>
          <a:prstGeom prst="rect">
            <a:avLst/>
          </a:prstGeom>
        </p:spPr>
        <p:txBody>
          <a:bodyPr wrap="square" lIns="0" tIns="0" rIns="0" bIns="0" rtlCol="0" anchor="t">
            <a:spAutoFit/>
          </a:bodyPr>
          <a:lstStyle/>
          <a:p>
            <a:pPr algn="just">
              <a:lnSpc>
                <a:spcPts val="5760"/>
              </a:lnSpc>
              <a:spcBef>
                <a:spcPct val="0"/>
              </a:spcBef>
            </a:pPr>
            <a:r>
              <a:rPr lang="en-US" sz="4800" dirty="0">
                <a:solidFill>
                  <a:srgbClr val="00569E"/>
                </a:solidFill>
                <a:latin typeface="Sitka Small" pitchFamily="2" charset="0"/>
              </a:rPr>
              <a:t>8.SYSTEM DESIGN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rot="5575937" flipV="1">
            <a:off x="-3286530" y="3086146"/>
            <a:ext cx="10106589" cy="3785377"/>
          </a:xfrm>
          <a:custGeom>
            <a:avLst/>
            <a:gdLst/>
            <a:ahLst/>
            <a:cxnLst/>
            <a:rect l="l" t="t" r="r" b="b"/>
            <a:pathLst>
              <a:path w="10106589" h="3785377">
                <a:moveTo>
                  <a:pt x="0" y="3785377"/>
                </a:moveTo>
                <a:lnTo>
                  <a:pt x="10106589" y="3785377"/>
                </a:lnTo>
                <a:lnTo>
                  <a:pt x="10106589" y="0"/>
                </a:lnTo>
                <a:lnTo>
                  <a:pt x="0" y="0"/>
                </a:lnTo>
                <a:lnTo>
                  <a:pt x="0" y="3785377"/>
                </a:lnTo>
                <a:close/>
              </a:path>
            </a:pathLst>
          </a:custGeom>
          <a:blipFill>
            <a:blip r:embed="rId2">
              <a:extLst>
                <a:ext uri="{96DAC541-7B7A-43D3-8B79-37D633B846F1}">
                  <asvg:svgBlip xmlns:asvg="http://schemas.microsoft.com/office/drawing/2016/SVG/main" r:embed="rId3"/>
                </a:ext>
              </a:extLst>
            </a:blip>
            <a:stretch>
              <a:fillRect l="-75599" b="-75599"/>
            </a:stretch>
          </a:blipFill>
        </p:spPr>
      </p:sp>
      <p:grpSp>
        <p:nvGrpSpPr>
          <p:cNvPr id="3" name="Group 3"/>
          <p:cNvGrpSpPr/>
          <p:nvPr/>
        </p:nvGrpSpPr>
        <p:grpSpPr>
          <a:xfrm>
            <a:off x="7422563" y="1429812"/>
            <a:ext cx="4895333" cy="495950"/>
            <a:chOff x="0" y="-76200"/>
            <a:chExt cx="1289306" cy="223792"/>
          </a:xfrm>
        </p:grpSpPr>
        <p:sp>
          <p:nvSpPr>
            <p:cNvPr id="4" name="Freeform 4"/>
            <p:cNvSpPr/>
            <p:nvPr/>
          </p:nvSpPr>
          <p:spPr>
            <a:xfrm>
              <a:off x="0" y="-76200"/>
              <a:ext cx="1289306" cy="223792"/>
            </a:xfrm>
            <a:custGeom>
              <a:avLst/>
              <a:gdLst/>
              <a:ahLst/>
              <a:cxnLst/>
              <a:rect l="l" t="t" r="r" b="b"/>
              <a:pathLst>
                <a:path w="1289306" h="147592">
                  <a:moveTo>
                    <a:pt x="0" y="0"/>
                  </a:moveTo>
                  <a:lnTo>
                    <a:pt x="1289306" y="0"/>
                  </a:lnTo>
                  <a:lnTo>
                    <a:pt x="1289306" y="147592"/>
                  </a:lnTo>
                  <a:lnTo>
                    <a:pt x="0" y="147592"/>
                  </a:lnTo>
                  <a:close/>
                </a:path>
              </a:pathLst>
            </a:custGeom>
            <a:solidFill>
              <a:srgbClr val="C5EBDF"/>
            </a:solidFill>
          </p:spPr>
          <p:txBody>
            <a:bodyPr/>
            <a:lstStyle/>
            <a:p>
              <a:endParaRPr lang="en-IN" dirty="0"/>
            </a:p>
          </p:txBody>
        </p:sp>
        <p:sp>
          <p:nvSpPr>
            <p:cNvPr id="5" name="TextBox 5"/>
            <p:cNvSpPr txBox="1"/>
            <p:nvPr/>
          </p:nvSpPr>
          <p:spPr>
            <a:xfrm>
              <a:off x="0" y="-76200"/>
              <a:ext cx="1289306" cy="223792"/>
            </a:xfrm>
            <a:prstGeom prst="rect">
              <a:avLst/>
            </a:prstGeom>
          </p:spPr>
          <p:txBody>
            <a:bodyPr lIns="50800" tIns="50800" rIns="50800" bIns="50800" rtlCol="0" anchor="ctr"/>
            <a:lstStyle/>
            <a:p>
              <a:pPr algn="ctr">
                <a:lnSpc>
                  <a:spcPts val="3120"/>
                </a:lnSpc>
              </a:pPr>
              <a:r>
                <a:rPr lang="en-US" sz="2400" dirty="0">
                  <a:solidFill>
                    <a:srgbClr val="100F0D"/>
                  </a:solidFill>
                  <a:latin typeface="Times New Roman Bold" panose="02030802070405020303"/>
                </a:rPr>
                <a:t>INTRODUCTION</a:t>
              </a:r>
            </a:p>
          </p:txBody>
        </p:sp>
      </p:grpSp>
      <p:sp>
        <p:nvSpPr>
          <p:cNvPr id="6" name="TextBox 6"/>
          <p:cNvSpPr txBox="1"/>
          <p:nvPr/>
        </p:nvSpPr>
        <p:spPr>
          <a:xfrm>
            <a:off x="4982644" y="86643"/>
            <a:ext cx="8818172" cy="932948"/>
          </a:xfrm>
          <a:prstGeom prst="rect">
            <a:avLst/>
          </a:prstGeom>
        </p:spPr>
        <p:txBody>
          <a:bodyPr lIns="0" tIns="0" rIns="0" bIns="0" rtlCol="0" anchor="t">
            <a:spAutoFit/>
          </a:bodyPr>
          <a:lstStyle/>
          <a:p>
            <a:pPr algn="ctr">
              <a:lnSpc>
                <a:spcPts val="7680"/>
              </a:lnSpc>
            </a:pPr>
            <a:r>
              <a:rPr lang="en-US" sz="6400" i="1" dirty="0">
                <a:solidFill>
                  <a:srgbClr val="100F0D"/>
                </a:solidFill>
                <a:latin typeface="Sitka Small" pitchFamily="2" charset="0"/>
                <a:cs typeface="Times New Roman" panose="02020603050405020304" pitchFamily="18" charset="0"/>
              </a:rPr>
              <a:t>CONTENTS</a:t>
            </a:r>
          </a:p>
        </p:txBody>
      </p:sp>
      <p:sp>
        <p:nvSpPr>
          <p:cNvPr id="7" name="TextBox 7"/>
          <p:cNvSpPr txBox="1"/>
          <p:nvPr/>
        </p:nvSpPr>
        <p:spPr>
          <a:xfrm>
            <a:off x="6515498" y="1077243"/>
            <a:ext cx="907066" cy="876300"/>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01</a:t>
            </a:r>
          </a:p>
        </p:txBody>
      </p:sp>
      <p:grpSp>
        <p:nvGrpSpPr>
          <p:cNvPr id="8" name="Group 8"/>
          <p:cNvGrpSpPr/>
          <p:nvPr/>
        </p:nvGrpSpPr>
        <p:grpSpPr>
          <a:xfrm>
            <a:off x="7422515" y="2336165"/>
            <a:ext cx="4895215" cy="433705"/>
            <a:chOff x="0" y="0"/>
            <a:chExt cx="1289306" cy="141788"/>
          </a:xfrm>
        </p:grpSpPr>
        <p:sp>
          <p:nvSpPr>
            <p:cNvPr id="9" name="Freeform 9"/>
            <p:cNvSpPr/>
            <p:nvPr/>
          </p:nvSpPr>
          <p:spPr>
            <a:xfrm>
              <a:off x="0" y="0"/>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10" name="TextBox 10"/>
            <p:cNvSpPr txBox="1"/>
            <p:nvPr/>
          </p:nvSpPr>
          <p:spPr>
            <a:xfrm>
              <a:off x="0" y="14360"/>
              <a:ext cx="1289275" cy="107283"/>
            </a:xfrm>
            <a:prstGeom prst="rect">
              <a:avLst/>
            </a:prstGeom>
          </p:spPr>
          <p:txBody>
            <a:bodyPr lIns="50800" tIns="50800" rIns="50800" bIns="50800" rtlCol="0" anchor="ctr"/>
            <a:lstStyle/>
            <a:p>
              <a:pPr marL="0" lvl="0" indent="0" algn="ctr">
                <a:lnSpc>
                  <a:spcPts val="3120"/>
                </a:lnSpc>
                <a:spcBef>
                  <a:spcPct val="0"/>
                </a:spcBef>
              </a:pPr>
              <a:r>
                <a:rPr lang="en-US" sz="2400" dirty="0">
                  <a:solidFill>
                    <a:srgbClr val="100F0D"/>
                  </a:solidFill>
                  <a:latin typeface="Times New Roman Bold" panose="02030802070405020303"/>
                </a:rPr>
                <a:t>ABSTARCT</a:t>
              </a:r>
            </a:p>
          </p:txBody>
        </p:sp>
      </p:grpSp>
      <p:sp>
        <p:nvSpPr>
          <p:cNvPr id="11" name="TextBox 11"/>
          <p:cNvSpPr txBox="1"/>
          <p:nvPr/>
        </p:nvSpPr>
        <p:spPr>
          <a:xfrm>
            <a:off x="6534468" y="2015789"/>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02</a:t>
            </a:r>
          </a:p>
        </p:txBody>
      </p:sp>
      <p:grpSp>
        <p:nvGrpSpPr>
          <p:cNvPr id="12" name="Group 12"/>
          <p:cNvGrpSpPr/>
          <p:nvPr/>
        </p:nvGrpSpPr>
        <p:grpSpPr>
          <a:xfrm>
            <a:off x="7422563" y="3088803"/>
            <a:ext cx="4895333" cy="582370"/>
            <a:chOff x="0" y="-11593"/>
            <a:chExt cx="1289306" cy="153381"/>
          </a:xfrm>
        </p:grpSpPr>
        <p:sp>
          <p:nvSpPr>
            <p:cNvPr id="13" name="Freeform 13"/>
            <p:cNvSpPr/>
            <p:nvPr/>
          </p:nvSpPr>
          <p:spPr>
            <a:xfrm>
              <a:off x="0" y="0"/>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p:spPr>
        </p:sp>
        <p:sp>
          <p:nvSpPr>
            <p:cNvPr id="14" name="TextBox 14"/>
            <p:cNvSpPr txBox="1"/>
            <p:nvPr/>
          </p:nvSpPr>
          <p:spPr>
            <a:xfrm>
              <a:off x="0" y="-11593"/>
              <a:ext cx="1289306" cy="153381"/>
            </a:xfrm>
            <a:prstGeom prst="rect">
              <a:avLst/>
            </a:prstGeom>
          </p:spPr>
          <p:txBody>
            <a:bodyPr lIns="50800" tIns="50800" rIns="50800" bIns="50800" rtlCol="0" anchor="ctr"/>
            <a:lstStyle/>
            <a:p>
              <a:pPr algn="ctr">
                <a:lnSpc>
                  <a:spcPts val="3120"/>
                </a:lnSpc>
              </a:pPr>
              <a:r>
                <a:rPr lang="en-US" sz="2400" dirty="0">
                  <a:solidFill>
                    <a:srgbClr val="100F0D"/>
                  </a:solidFill>
                  <a:latin typeface="Times New Roman Bold" panose="02030802070405020303"/>
                </a:rPr>
                <a:t>EXISTING SYSTEM</a:t>
              </a:r>
            </a:p>
          </p:txBody>
        </p:sp>
      </p:grpSp>
      <p:sp>
        <p:nvSpPr>
          <p:cNvPr id="15" name="TextBox 15"/>
          <p:cNvSpPr txBox="1"/>
          <p:nvPr/>
        </p:nvSpPr>
        <p:spPr>
          <a:xfrm>
            <a:off x="6553518" y="2954322"/>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03</a:t>
            </a:r>
          </a:p>
        </p:txBody>
      </p:sp>
      <p:grpSp>
        <p:nvGrpSpPr>
          <p:cNvPr id="16" name="Group 16"/>
          <p:cNvGrpSpPr/>
          <p:nvPr/>
        </p:nvGrpSpPr>
        <p:grpSpPr>
          <a:xfrm>
            <a:off x="7422563" y="3905285"/>
            <a:ext cx="4933435" cy="827676"/>
            <a:chOff x="0" y="-48103"/>
            <a:chExt cx="1299341" cy="217988"/>
          </a:xfrm>
        </p:grpSpPr>
        <p:sp>
          <p:nvSpPr>
            <p:cNvPr id="17" name="Freeform 17"/>
            <p:cNvSpPr/>
            <p:nvPr/>
          </p:nvSpPr>
          <p:spPr>
            <a:xfrm>
              <a:off x="0" y="0"/>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18" name="TextBox 18"/>
            <p:cNvSpPr txBox="1"/>
            <p:nvPr/>
          </p:nvSpPr>
          <p:spPr>
            <a:xfrm>
              <a:off x="10035" y="-48103"/>
              <a:ext cx="1289306" cy="217988"/>
            </a:xfrm>
            <a:prstGeom prst="rect">
              <a:avLst/>
            </a:prstGeom>
          </p:spPr>
          <p:txBody>
            <a:bodyPr lIns="50800" tIns="50800" rIns="50800" bIns="50800" rtlCol="0" anchor="ctr"/>
            <a:lstStyle/>
            <a:p>
              <a:pPr marL="0" lvl="0" indent="0" algn="ctr">
                <a:lnSpc>
                  <a:spcPts val="3120"/>
                </a:lnSpc>
                <a:spcBef>
                  <a:spcPct val="0"/>
                </a:spcBef>
              </a:pPr>
              <a:r>
                <a:rPr lang="en-US" sz="2400">
                  <a:solidFill>
                    <a:srgbClr val="100F0D"/>
                  </a:solidFill>
                  <a:latin typeface="Times New Roman Bold" panose="02030802070405020303"/>
                </a:rPr>
                <a:t>PROPOSED SYSTEM</a:t>
              </a:r>
            </a:p>
          </p:txBody>
        </p:sp>
      </p:grpSp>
      <p:sp>
        <p:nvSpPr>
          <p:cNvPr id="19" name="TextBox 19"/>
          <p:cNvSpPr txBox="1"/>
          <p:nvPr/>
        </p:nvSpPr>
        <p:spPr>
          <a:xfrm>
            <a:off x="6515498" y="3892854"/>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04</a:t>
            </a:r>
          </a:p>
        </p:txBody>
      </p:sp>
      <p:grpSp>
        <p:nvGrpSpPr>
          <p:cNvPr id="20" name="Group 20"/>
          <p:cNvGrpSpPr/>
          <p:nvPr/>
        </p:nvGrpSpPr>
        <p:grpSpPr>
          <a:xfrm>
            <a:off x="7460584" y="4860933"/>
            <a:ext cx="4902319" cy="791510"/>
            <a:chOff x="0" y="-31052"/>
            <a:chExt cx="1291146" cy="208463"/>
          </a:xfrm>
        </p:grpSpPr>
        <p:sp>
          <p:nvSpPr>
            <p:cNvPr id="21" name="Freeform 21"/>
            <p:cNvSpPr/>
            <p:nvPr/>
          </p:nvSpPr>
          <p:spPr>
            <a:xfrm>
              <a:off x="0" y="0"/>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22" name="TextBox 22"/>
            <p:cNvSpPr txBox="1"/>
            <p:nvPr/>
          </p:nvSpPr>
          <p:spPr>
            <a:xfrm>
              <a:off x="1840" y="-31052"/>
              <a:ext cx="1289306" cy="208463"/>
            </a:xfrm>
            <a:prstGeom prst="rect">
              <a:avLst/>
            </a:prstGeom>
          </p:spPr>
          <p:txBody>
            <a:bodyPr lIns="50800" tIns="50800" rIns="50800" bIns="50800" rtlCol="0" anchor="ctr"/>
            <a:lstStyle/>
            <a:p>
              <a:pPr marL="0" lvl="0" indent="0" algn="ctr">
                <a:lnSpc>
                  <a:spcPts val="2990"/>
                </a:lnSpc>
                <a:spcBef>
                  <a:spcPct val="0"/>
                </a:spcBef>
              </a:pPr>
              <a:r>
                <a:rPr lang="en-US" sz="2300" dirty="0">
                  <a:solidFill>
                    <a:srgbClr val="100F0D"/>
                  </a:solidFill>
                  <a:latin typeface="Times New Roman Bold" panose="02030802070405020303"/>
                </a:rPr>
                <a:t>SYSTEM REQUIREMENTS</a:t>
              </a:r>
            </a:p>
          </p:txBody>
        </p:sp>
      </p:grpSp>
      <p:sp>
        <p:nvSpPr>
          <p:cNvPr id="23" name="TextBox 23"/>
          <p:cNvSpPr txBox="1"/>
          <p:nvPr/>
        </p:nvSpPr>
        <p:spPr>
          <a:xfrm>
            <a:off x="6515498" y="4802747"/>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05</a:t>
            </a:r>
          </a:p>
        </p:txBody>
      </p:sp>
      <p:grpSp>
        <p:nvGrpSpPr>
          <p:cNvPr id="24" name="Group 24"/>
          <p:cNvGrpSpPr/>
          <p:nvPr/>
        </p:nvGrpSpPr>
        <p:grpSpPr>
          <a:xfrm>
            <a:off x="7467600" y="5905499"/>
            <a:ext cx="4895215" cy="753745"/>
            <a:chOff x="0" y="-33675"/>
            <a:chExt cx="1289306" cy="210378"/>
          </a:xfrm>
        </p:grpSpPr>
        <p:sp>
          <p:nvSpPr>
            <p:cNvPr id="25" name="Freeform 25"/>
            <p:cNvSpPr/>
            <p:nvPr/>
          </p:nvSpPr>
          <p:spPr>
            <a:xfrm>
              <a:off x="0" y="0"/>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p:spPr>
        </p:sp>
        <p:sp>
          <p:nvSpPr>
            <p:cNvPr id="26" name="TextBox 26"/>
            <p:cNvSpPr txBox="1"/>
            <p:nvPr/>
          </p:nvSpPr>
          <p:spPr>
            <a:xfrm>
              <a:off x="6355" y="-33675"/>
              <a:ext cx="1281111" cy="210378"/>
            </a:xfrm>
            <a:prstGeom prst="rect">
              <a:avLst/>
            </a:prstGeom>
          </p:spPr>
          <p:txBody>
            <a:bodyPr lIns="50800" tIns="50800" rIns="50800" bIns="50800" rtlCol="0" anchor="ctr"/>
            <a:lstStyle/>
            <a:p>
              <a:pPr algn="ctr">
                <a:lnSpc>
                  <a:spcPts val="3120"/>
                </a:lnSpc>
              </a:pPr>
              <a:r>
                <a:rPr lang="en-US" sz="2400">
                  <a:solidFill>
                    <a:srgbClr val="100F0D"/>
                  </a:solidFill>
                  <a:latin typeface="Times New Roman Bold" panose="02030802070405020303"/>
                </a:rPr>
                <a:t>SYSTEM ARCHITECTURE</a:t>
              </a:r>
            </a:p>
          </p:txBody>
        </p:sp>
      </p:grpSp>
      <p:sp>
        <p:nvSpPr>
          <p:cNvPr id="27" name="TextBox 27"/>
          <p:cNvSpPr txBox="1"/>
          <p:nvPr/>
        </p:nvSpPr>
        <p:spPr>
          <a:xfrm>
            <a:off x="6553518" y="5741280"/>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06</a:t>
            </a:r>
          </a:p>
        </p:txBody>
      </p:sp>
      <p:grpSp>
        <p:nvGrpSpPr>
          <p:cNvPr id="28" name="Group 28"/>
          <p:cNvGrpSpPr/>
          <p:nvPr/>
        </p:nvGrpSpPr>
        <p:grpSpPr>
          <a:xfrm>
            <a:off x="7415577" y="6587952"/>
            <a:ext cx="4895333" cy="827676"/>
            <a:chOff x="-75" y="-107910"/>
            <a:chExt cx="1289306" cy="217988"/>
          </a:xfrm>
        </p:grpSpPr>
        <p:sp>
          <p:nvSpPr>
            <p:cNvPr id="29" name="Freeform 29"/>
            <p:cNvSpPr/>
            <p:nvPr/>
          </p:nvSpPr>
          <p:spPr>
            <a:xfrm>
              <a:off x="-75" y="-52079"/>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30" name="TextBox 30"/>
            <p:cNvSpPr txBox="1"/>
            <p:nvPr/>
          </p:nvSpPr>
          <p:spPr>
            <a:xfrm>
              <a:off x="-75" y="-107910"/>
              <a:ext cx="1289306" cy="217988"/>
            </a:xfrm>
            <a:prstGeom prst="rect">
              <a:avLst/>
            </a:prstGeom>
          </p:spPr>
          <p:txBody>
            <a:bodyPr lIns="50800" tIns="50800" rIns="50800" bIns="50800" rtlCol="0" anchor="ctr"/>
            <a:lstStyle/>
            <a:p>
              <a:pPr marL="0" lvl="0" indent="0" algn="ctr">
                <a:lnSpc>
                  <a:spcPts val="3120"/>
                </a:lnSpc>
                <a:spcBef>
                  <a:spcPct val="0"/>
                </a:spcBef>
              </a:pPr>
              <a:r>
                <a:rPr lang="en-US" sz="2400" dirty="0">
                  <a:solidFill>
                    <a:srgbClr val="100F0D"/>
                  </a:solidFill>
                  <a:latin typeface="Times New Roman Bold" panose="02030802070405020303"/>
                </a:rPr>
                <a:t>MODULES</a:t>
              </a:r>
            </a:p>
          </p:txBody>
        </p:sp>
      </p:grpSp>
      <p:sp>
        <p:nvSpPr>
          <p:cNvPr id="31" name="TextBox 31"/>
          <p:cNvSpPr txBox="1"/>
          <p:nvPr/>
        </p:nvSpPr>
        <p:spPr>
          <a:xfrm>
            <a:off x="6553518" y="6651237"/>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07</a:t>
            </a:r>
          </a:p>
        </p:txBody>
      </p:sp>
      <p:grpSp>
        <p:nvGrpSpPr>
          <p:cNvPr id="32" name="Group 32"/>
          <p:cNvGrpSpPr/>
          <p:nvPr/>
        </p:nvGrpSpPr>
        <p:grpSpPr>
          <a:xfrm>
            <a:off x="7422278" y="8334230"/>
            <a:ext cx="4895618" cy="827676"/>
            <a:chOff x="-75" y="-76200"/>
            <a:chExt cx="1289381" cy="217988"/>
          </a:xfrm>
        </p:grpSpPr>
        <p:sp>
          <p:nvSpPr>
            <p:cNvPr id="33" name="Freeform 33"/>
            <p:cNvSpPr/>
            <p:nvPr/>
          </p:nvSpPr>
          <p:spPr>
            <a:xfrm>
              <a:off x="-75" y="-43299"/>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34" name="TextBox 34"/>
            <p:cNvSpPr txBox="1"/>
            <p:nvPr/>
          </p:nvSpPr>
          <p:spPr>
            <a:xfrm>
              <a:off x="0" y="-76200"/>
              <a:ext cx="1289306" cy="217988"/>
            </a:xfrm>
            <a:prstGeom prst="rect">
              <a:avLst/>
            </a:prstGeom>
          </p:spPr>
          <p:txBody>
            <a:bodyPr lIns="50800" tIns="50800" rIns="50800" bIns="50800" rtlCol="0" anchor="ctr"/>
            <a:lstStyle/>
            <a:p>
              <a:pPr marL="0" lvl="0" indent="0" algn="ctr">
                <a:lnSpc>
                  <a:spcPts val="3120"/>
                </a:lnSpc>
                <a:spcBef>
                  <a:spcPct val="0"/>
                </a:spcBef>
              </a:pPr>
              <a:r>
                <a:rPr lang="en-US" sz="2400" dirty="0">
                  <a:solidFill>
                    <a:srgbClr val="100F0D"/>
                  </a:solidFill>
                  <a:latin typeface="Times New Roman Bold" panose="02030802070405020303"/>
                </a:rPr>
                <a:t>CONCLUSION</a:t>
              </a:r>
            </a:p>
          </p:txBody>
        </p:sp>
      </p:grpSp>
      <p:grpSp>
        <p:nvGrpSpPr>
          <p:cNvPr id="35" name="Group 35"/>
          <p:cNvGrpSpPr/>
          <p:nvPr/>
        </p:nvGrpSpPr>
        <p:grpSpPr>
          <a:xfrm>
            <a:off x="7460496" y="7492139"/>
            <a:ext cx="4895333" cy="875299"/>
            <a:chOff x="0" y="-76200"/>
            <a:chExt cx="1289306" cy="230532"/>
          </a:xfrm>
        </p:grpSpPr>
        <p:sp>
          <p:nvSpPr>
            <p:cNvPr id="36" name="Freeform 36"/>
            <p:cNvSpPr/>
            <p:nvPr/>
          </p:nvSpPr>
          <p:spPr>
            <a:xfrm>
              <a:off x="0" y="-27108"/>
              <a:ext cx="1289306" cy="154332"/>
            </a:xfrm>
            <a:custGeom>
              <a:avLst/>
              <a:gdLst/>
              <a:ahLst/>
              <a:cxnLst/>
              <a:rect l="l" t="t" r="r" b="b"/>
              <a:pathLst>
                <a:path w="1289306" h="154332">
                  <a:moveTo>
                    <a:pt x="0" y="0"/>
                  </a:moveTo>
                  <a:lnTo>
                    <a:pt x="1289306" y="0"/>
                  </a:lnTo>
                  <a:lnTo>
                    <a:pt x="1289306" y="154332"/>
                  </a:lnTo>
                  <a:lnTo>
                    <a:pt x="0" y="154332"/>
                  </a:lnTo>
                  <a:close/>
                </a:path>
              </a:pathLst>
            </a:custGeom>
            <a:solidFill>
              <a:srgbClr val="C5EBDF"/>
            </a:solidFill>
            <a:ln cap="sq">
              <a:noFill/>
              <a:prstDash val="solid"/>
              <a:miter/>
            </a:ln>
          </p:spPr>
        </p:sp>
        <p:sp>
          <p:nvSpPr>
            <p:cNvPr id="37" name="TextBox 37"/>
            <p:cNvSpPr txBox="1"/>
            <p:nvPr/>
          </p:nvSpPr>
          <p:spPr>
            <a:xfrm>
              <a:off x="0" y="-76200"/>
              <a:ext cx="1289306" cy="230532"/>
            </a:xfrm>
            <a:prstGeom prst="rect">
              <a:avLst/>
            </a:prstGeom>
          </p:spPr>
          <p:txBody>
            <a:bodyPr lIns="50800" tIns="50800" rIns="50800" bIns="50800" rtlCol="0" anchor="ctr"/>
            <a:lstStyle/>
            <a:p>
              <a:pPr marL="0" lvl="0" indent="0" algn="ctr">
                <a:lnSpc>
                  <a:spcPts val="3120"/>
                </a:lnSpc>
                <a:spcBef>
                  <a:spcPct val="0"/>
                </a:spcBef>
              </a:pPr>
              <a:r>
                <a:rPr lang="en-US" sz="2400" dirty="0">
                  <a:solidFill>
                    <a:srgbClr val="100F0D"/>
                  </a:solidFill>
                  <a:latin typeface="Times New Roman Bold" panose="02030802070405020303"/>
                </a:rPr>
                <a:t>SYSTEM DESIGN</a:t>
              </a:r>
            </a:p>
          </p:txBody>
        </p:sp>
      </p:grpSp>
      <p:sp>
        <p:nvSpPr>
          <p:cNvPr id="38" name="TextBox 38"/>
          <p:cNvSpPr txBox="1"/>
          <p:nvPr/>
        </p:nvSpPr>
        <p:spPr>
          <a:xfrm>
            <a:off x="6534468" y="7608820"/>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08</a:t>
            </a:r>
          </a:p>
        </p:txBody>
      </p:sp>
      <p:sp>
        <p:nvSpPr>
          <p:cNvPr id="39" name="TextBox 39"/>
          <p:cNvSpPr txBox="1"/>
          <p:nvPr/>
        </p:nvSpPr>
        <p:spPr>
          <a:xfrm>
            <a:off x="6515498" y="8404413"/>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09</a:t>
            </a:r>
          </a:p>
        </p:txBody>
      </p:sp>
      <p:grpSp>
        <p:nvGrpSpPr>
          <p:cNvPr id="40" name="Group 40"/>
          <p:cNvGrpSpPr/>
          <p:nvPr/>
        </p:nvGrpSpPr>
        <p:grpSpPr>
          <a:xfrm>
            <a:off x="7422278" y="9158397"/>
            <a:ext cx="4895618" cy="827676"/>
            <a:chOff x="-75" y="-76200"/>
            <a:chExt cx="1289381" cy="217988"/>
          </a:xfrm>
        </p:grpSpPr>
        <p:sp>
          <p:nvSpPr>
            <p:cNvPr id="41" name="Freeform 41"/>
            <p:cNvSpPr/>
            <p:nvPr/>
          </p:nvSpPr>
          <p:spPr>
            <a:xfrm>
              <a:off x="-75" y="-21306"/>
              <a:ext cx="1289306" cy="141788"/>
            </a:xfrm>
            <a:custGeom>
              <a:avLst/>
              <a:gdLst/>
              <a:ahLst/>
              <a:cxnLst/>
              <a:rect l="l" t="t" r="r" b="b"/>
              <a:pathLst>
                <a:path w="1289306" h="141788">
                  <a:moveTo>
                    <a:pt x="0" y="0"/>
                  </a:moveTo>
                  <a:lnTo>
                    <a:pt x="1289306" y="0"/>
                  </a:lnTo>
                  <a:lnTo>
                    <a:pt x="1289306" y="141788"/>
                  </a:lnTo>
                  <a:lnTo>
                    <a:pt x="0" y="141788"/>
                  </a:lnTo>
                  <a:close/>
                </a:path>
              </a:pathLst>
            </a:custGeom>
            <a:solidFill>
              <a:srgbClr val="C5EBDF"/>
            </a:solidFill>
            <a:ln cap="sq">
              <a:noFill/>
              <a:prstDash val="solid"/>
              <a:miter/>
            </a:ln>
          </p:spPr>
        </p:sp>
        <p:sp>
          <p:nvSpPr>
            <p:cNvPr id="42" name="TextBox 42"/>
            <p:cNvSpPr txBox="1"/>
            <p:nvPr/>
          </p:nvSpPr>
          <p:spPr>
            <a:xfrm>
              <a:off x="0" y="-76200"/>
              <a:ext cx="1289306" cy="217988"/>
            </a:xfrm>
            <a:prstGeom prst="rect">
              <a:avLst/>
            </a:prstGeom>
          </p:spPr>
          <p:txBody>
            <a:bodyPr lIns="50800" tIns="50800" rIns="50800" bIns="50800" rtlCol="0" anchor="ctr"/>
            <a:lstStyle/>
            <a:p>
              <a:pPr marL="0" lvl="0" indent="0" algn="ctr">
                <a:lnSpc>
                  <a:spcPts val="3120"/>
                </a:lnSpc>
                <a:spcBef>
                  <a:spcPct val="0"/>
                </a:spcBef>
              </a:pPr>
              <a:r>
                <a:rPr lang="en-US" sz="2400">
                  <a:solidFill>
                    <a:srgbClr val="100F0D"/>
                  </a:solidFill>
                  <a:latin typeface="Times New Roman Bold" panose="02030802070405020303"/>
                </a:rPr>
                <a:t>REFERENCES</a:t>
              </a:r>
            </a:p>
          </p:txBody>
        </p:sp>
      </p:grpSp>
      <p:sp>
        <p:nvSpPr>
          <p:cNvPr id="43" name="TextBox 43"/>
          <p:cNvSpPr txBox="1"/>
          <p:nvPr/>
        </p:nvSpPr>
        <p:spPr>
          <a:xfrm>
            <a:off x="6515498" y="9200070"/>
            <a:ext cx="907066" cy="871858"/>
          </a:xfrm>
          <a:prstGeom prst="rect">
            <a:avLst/>
          </a:prstGeom>
        </p:spPr>
        <p:txBody>
          <a:bodyPr lIns="0" tIns="0" rIns="0" bIns="0" rtlCol="0" anchor="t">
            <a:spAutoFit/>
          </a:bodyPr>
          <a:lstStyle/>
          <a:p>
            <a:pPr algn="ctr">
              <a:lnSpc>
                <a:spcPts val="6120"/>
              </a:lnSpc>
            </a:pPr>
            <a:r>
              <a:rPr lang="en-US" sz="5100">
                <a:solidFill>
                  <a:srgbClr val="100F0D"/>
                </a:solidFill>
                <a:latin typeface="Times New Roman Ultra-Bold Italics"/>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rot="-10800000">
            <a:off x="13043907" y="5143500"/>
            <a:ext cx="5574525" cy="5605098"/>
          </a:xfrm>
          <a:custGeom>
            <a:avLst/>
            <a:gdLst/>
            <a:ahLst/>
            <a:cxnLst/>
            <a:rect l="l" t="t" r="r" b="b"/>
            <a:pathLst>
              <a:path w="5574525" h="5605098">
                <a:moveTo>
                  <a:pt x="0" y="0"/>
                </a:moveTo>
                <a:lnTo>
                  <a:pt x="5574524" y="0"/>
                </a:lnTo>
                <a:lnTo>
                  <a:pt x="5574524" y="5605098"/>
                </a:lnTo>
                <a:lnTo>
                  <a:pt x="0" y="5605098"/>
                </a:lnTo>
                <a:lnTo>
                  <a:pt x="0" y="0"/>
                </a:lnTo>
                <a:close/>
              </a:path>
            </a:pathLst>
          </a:custGeom>
          <a:blipFill>
            <a:blip r:embed="rId2"/>
            <a:stretch>
              <a:fillRect/>
            </a:stretch>
          </a:blipFill>
        </p:spPr>
      </p:sp>
      <p:sp>
        <p:nvSpPr>
          <p:cNvPr id="3" name="Freeform 3"/>
          <p:cNvSpPr/>
          <p:nvPr/>
        </p:nvSpPr>
        <p:spPr>
          <a:xfrm>
            <a:off x="-667245" y="-702969"/>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stretch>
              <a:fillRect/>
            </a:stretch>
          </a:blipFill>
        </p:spPr>
      </p:sp>
      <p:sp>
        <p:nvSpPr>
          <p:cNvPr id="4" name="Freeform 4"/>
          <p:cNvSpPr/>
          <p:nvPr/>
        </p:nvSpPr>
        <p:spPr>
          <a:xfrm>
            <a:off x="4285157" y="2027592"/>
            <a:ext cx="9717686" cy="6884323"/>
          </a:xfrm>
          <a:custGeom>
            <a:avLst/>
            <a:gdLst/>
            <a:ahLst/>
            <a:cxnLst/>
            <a:rect l="l" t="t" r="r" b="b"/>
            <a:pathLst>
              <a:path w="9717686" h="6884323">
                <a:moveTo>
                  <a:pt x="0" y="0"/>
                </a:moveTo>
                <a:lnTo>
                  <a:pt x="9717686" y="0"/>
                </a:lnTo>
                <a:lnTo>
                  <a:pt x="9717686" y="6884323"/>
                </a:lnTo>
                <a:lnTo>
                  <a:pt x="0" y="6884323"/>
                </a:lnTo>
                <a:lnTo>
                  <a:pt x="0" y="0"/>
                </a:lnTo>
                <a:close/>
              </a:path>
            </a:pathLst>
          </a:custGeom>
          <a:blipFill>
            <a:blip r:embed="rId3"/>
            <a:stretch>
              <a:fillRect t="-2981" r="-4108" b="-2981"/>
            </a:stretch>
          </a:blipFill>
        </p:spPr>
      </p:sp>
      <p:sp>
        <p:nvSpPr>
          <p:cNvPr id="5" name="TextBox 5"/>
          <p:cNvSpPr txBox="1"/>
          <p:nvPr/>
        </p:nvSpPr>
        <p:spPr>
          <a:xfrm>
            <a:off x="3527050" y="571500"/>
            <a:ext cx="10036550" cy="722377"/>
          </a:xfrm>
          <a:prstGeom prst="rect">
            <a:avLst/>
          </a:prstGeom>
        </p:spPr>
        <p:txBody>
          <a:bodyPr wrap="square" lIns="0" tIns="0" rIns="0" bIns="0" rtlCol="0" anchor="t">
            <a:spAutoFit/>
          </a:bodyPr>
          <a:lstStyle/>
          <a:p>
            <a:pPr algn="ctr">
              <a:lnSpc>
                <a:spcPts val="5760"/>
              </a:lnSpc>
              <a:spcBef>
                <a:spcPct val="0"/>
              </a:spcBef>
            </a:pPr>
            <a:r>
              <a:rPr lang="en-US" sz="4800" dirty="0">
                <a:solidFill>
                  <a:srgbClr val="00569E"/>
                </a:solidFill>
                <a:latin typeface="Aptos" panose="020B0004020202020204" pitchFamily="34" charset="0"/>
              </a:rPr>
              <a:t>8.1</a:t>
            </a:r>
            <a:r>
              <a:rPr lang="en-US" sz="4800" dirty="0">
                <a:solidFill>
                  <a:srgbClr val="00569E"/>
                </a:solidFill>
                <a:latin typeface="Sitka Small" pitchFamily="2" charset="0"/>
              </a:rPr>
              <a:t> DEPLOYMENT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rot="-10800000">
            <a:off x="12910727" y="5143500"/>
            <a:ext cx="5574525" cy="5605098"/>
          </a:xfrm>
          <a:custGeom>
            <a:avLst/>
            <a:gdLst/>
            <a:ahLst/>
            <a:cxnLst/>
            <a:rect l="l" t="t" r="r" b="b"/>
            <a:pathLst>
              <a:path w="5574525" h="5605098">
                <a:moveTo>
                  <a:pt x="0" y="0"/>
                </a:moveTo>
                <a:lnTo>
                  <a:pt x="5574524" y="0"/>
                </a:lnTo>
                <a:lnTo>
                  <a:pt x="5574524" y="5605098"/>
                </a:lnTo>
                <a:lnTo>
                  <a:pt x="0" y="5605098"/>
                </a:lnTo>
                <a:lnTo>
                  <a:pt x="0" y="0"/>
                </a:lnTo>
                <a:close/>
              </a:path>
            </a:pathLst>
          </a:custGeom>
          <a:blipFill>
            <a:blip r:embed="rId2"/>
            <a:stretch>
              <a:fillRect/>
            </a:stretch>
          </a:blipFill>
        </p:spPr>
      </p:sp>
      <p:sp>
        <p:nvSpPr>
          <p:cNvPr id="3" name="Freeform 3"/>
          <p:cNvSpPr/>
          <p:nvPr/>
        </p:nvSpPr>
        <p:spPr>
          <a:xfrm>
            <a:off x="-1521368" y="0"/>
            <a:ext cx="5574525" cy="5605098"/>
          </a:xfrm>
          <a:custGeom>
            <a:avLst/>
            <a:gdLst/>
            <a:ahLst/>
            <a:cxnLst/>
            <a:rect l="l" t="t" r="r" b="b"/>
            <a:pathLst>
              <a:path w="5574525" h="5605098">
                <a:moveTo>
                  <a:pt x="0" y="0"/>
                </a:moveTo>
                <a:lnTo>
                  <a:pt x="5574524" y="0"/>
                </a:lnTo>
                <a:lnTo>
                  <a:pt x="5574524" y="5605098"/>
                </a:lnTo>
                <a:lnTo>
                  <a:pt x="0" y="5605098"/>
                </a:lnTo>
                <a:lnTo>
                  <a:pt x="0" y="0"/>
                </a:lnTo>
                <a:close/>
              </a:path>
            </a:pathLst>
          </a:custGeom>
          <a:blipFill>
            <a:blip r:embed="rId2"/>
            <a:stretch>
              <a:fillRect/>
            </a:stretch>
          </a:blipFill>
        </p:spPr>
      </p:sp>
      <p:sp>
        <p:nvSpPr>
          <p:cNvPr id="4" name="Freeform 4"/>
          <p:cNvSpPr/>
          <p:nvPr/>
        </p:nvSpPr>
        <p:spPr>
          <a:xfrm>
            <a:off x="409435" y="4160875"/>
            <a:ext cx="10570786" cy="5639921"/>
          </a:xfrm>
          <a:custGeom>
            <a:avLst/>
            <a:gdLst/>
            <a:ahLst/>
            <a:cxnLst/>
            <a:rect l="l" t="t" r="r" b="b"/>
            <a:pathLst>
              <a:path w="10570786" h="5639921">
                <a:moveTo>
                  <a:pt x="0" y="0"/>
                </a:moveTo>
                <a:lnTo>
                  <a:pt x="10570786" y="0"/>
                </a:lnTo>
                <a:lnTo>
                  <a:pt x="10570786" y="5639921"/>
                </a:lnTo>
                <a:lnTo>
                  <a:pt x="0" y="5639921"/>
                </a:lnTo>
                <a:lnTo>
                  <a:pt x="0" y="0"/>
                </a:lnTo>
                <a:close/>
              </a:path>
            </a:pathLst>
          </a:custGeom>
          <a:blipFill>
            <a:blip r:embed="rId3"/>
            <a:stretch>
              <a:fillRect t="-2144" r="-140" b="-1637"/>
            </a:stretch>
          </a:blipFill>
        </p:spPr>
      </p:sp>
      <p:sp>
        <p:nvSpPr>
          <p:cNvPr id="5" name="TextBox 5"/>
          <p:cNvSpPr txBox="1"/>
          <p:nvPr/>
        </p:nvSpPr>
        <p:spPr>
          <a:xfrm>
            <a:off x="3334396" y="571500"/>
            <a:ext cx="14824949"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8.2 CONVOLUTIONAL NEURAL NETWORK(CNN) </a:t>
            </a:r>
          </a:p>
        </p:txBody>
      </p:sp>
      <p:sp>
        <p:nvSpPr>
          <p:cNvPr id="6" name="TextBox 6"/>
          <p:cNvSpPr txBox="1"/>
          <p:nvPr/>
        </p:nvSpPr>
        <p:spPr>
          <a:xfrm>
            <a:off x="6704501" y="1946452"/>
            <a:ext cx="11071591" cy="1391920"/>
          </a:xfrm>
          <a:prstGeom prst="rect">
            <a:avLst/>
          </a:prstGeom>
        </p:spPr>
        <p:txBody>
          <a:bodyPr lIns="0" tIns="0" rIns="0" bIns="0" rtlCol="0" anchor="t">
            <a:spAutoFit/>
          </a:bodyPr>
          <a:lstStyle/>
          <a:p>
            <a:pPr marL="604520" lvl="1" indent="-302260" algn="ctr">
              <a:lnSpc>
                <a:spcPts val="5600"/>
              </a:lnSpc>
              <a:buFont typeface="Arial" panose="020B0604020202020204"/>
              <a:buChar char="•"/>
            </a:pPr>
            <a:r>
              <a:rPr lang="en-US" sz="2800">
                <a:solidFill>
                  <a:srgbClr val="100F0D"/>
                </a:solidFill>
                <a:latin typeface="Times New Roman" panose="02020603050405020304"/>
              </a:rPr>
              <a:t>A convolutional neural network (CNN or ConvNet) is a network architecture for deep learning that learns directly from data. </a:t>
            </a:r>
          </a:p>
        </p:txBody>
      </p:sp>
      <p:sp>
        <p:nvSpPr>
          <p:cNvPr id="7" name="TextBox 7"/>
          <p:cNvSpPr txBox="1"/>
          <p:nvPr/>
        </p:nvSpPr>
        <p:spPr>
          <a:xfrm>
            <a:off x="11474984" y="3890823"/>
            <a:ext cx="5784316" cy="28016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CNNs are particularly useful for finding patterns in images to recognize objects, classes, and categories.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4126994" y="390104"/>
            <a:ext cx="11908631" cy="15430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8.3 FASTER REGION-CONVOLUTIONAL </a:t>
            </a:r>
          </a:p>
          <a:p>
            <a:pPr algn="ctr">
              <a:lnSpc>
                <a:spcPts val="5760"/>
              </a:lnSpc>
              <a:spcBef>
                <a:spcPct val="0"/>
              </a:spcBef>
            </a:pPr>
            <a:r>
              <a:rPr lang="en-US" sz="4800">
                <a:solidFill>
                  <a:srgbClr val="00569E"/>
                </a:solidFill>
                <a:latin typeface="Times New Roman Ultra-Bold Italics"/>
              </a:rPr>
              <a:t>NEURAL NETWORK(F-RCNN)</a:t>
            </a:r>
          </a:p>
        </p:txBody>
      </p:sp>
      <p:sp>
        <p:nvSpPr>
          <p:cNvPr id="3" name="Freeform 3"/>
          <p:cNvSpPr/>
          <p:nvPr/>
        </p:nvSpPr>
        <p:spPr>
          <a:xfrm rot="-10800000">
            <a:off x="12713475" y="5143500"/>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stretch>
              <a:fillRect/>
            </a:stretch>
          </a:blipFill>
        </p:spPr>
      </p:sp>
      <p:sp>
        <p:nvSpPr>
          <p:cNvPr id="4" name="Freeform 4"/>
          <p:cNvSpPr/>
          <p:nvPr/>
        </p:nvSpPr>
        <p:spPr>
          <a:xfrm>
            <a:off x="-998990" y="-497648"/>
            <a:ext cx="4835086" cy="4861604"/>
          </a:xfrm>
          <a:custGeom>
            <a:avLst/>
            <a:gdLst/>
            <a:ahLst/>
            <a:cxnLst/>
            <a:rect l="l" t="t" r="r" b="b"/>
            <a:pathLst>
              <a:path w="4835086" h="4861604">
                <a:moveTo>
                  <a:pt x="0" y="0"/>
                </a:moveTo>
                <a:lnTo>
                  <a:pt x="4835086" y="0"/>
                </a:lnTo>
                <a:lnTo>
                  <a:pt x="4835086" y="4861604"/>
                </a:lnTo>
                <a:lnTo>
                  <a:pt x="0" y="4861604"/>
                </a:lnTo>
                <a:lnTo>
                  <a:pt x="0" y="0"/>
                </a:lnTo>
                <a:close/>
              </a:path>
            </a:pathLst>
          </a:custGeom>
          <a:blipFill>
            <a:blip r:embed="rId2"/>
            <a:stretch>
              <a:fillRect/>
            </a:stretch>
          </a:blipFill>
        </p:spPr>
      </p:sp>
      <p:sp>
        <p:nvSpPr>
          <p:cNvPr id="5" name="Freeform 5"/>
          <p:cNvSpPr/>
          <p:nvPr/>
        </p:nvSpPr>
        <p:spPr>
          <a:xfrm>
            <a:off x="822652" y="2541782"/>
            <a:ext cx="9685105" cy="7440049"/>
          </a:xfrm>
          <a:custGeom>
            <a:avLst/>
            <a:gdLst/>
            <a:ahLst/>
            <a:cxnLst/>
            <a:rect l="l" t="t" r="r" b="b"/>
            <a:pathLst>
              <a:path w="9685105" h="7440049">
                <a:moveTo>
                  <a:pt x="0" y="0"/>
                </a:moveTo>
                <a:lnTo>
                  <a:pt x="9685105" y="0"/>
                </a:lnTo>
                <a:lnTo>
                  <a:pt x="9685105" y="7440049"/>
                </a:lnTo>
                <a:lnTo>
                  <a:pt x="0" y="7440049"/>
                </a:lnTo>
                <a:lnTo>
                  <a:pt x="0" y="0"/>
                </a:lnTo>
                <a:close/>
              </a:path>
            </a:pathLst>
          </a:custGeom>
          <a:blipFill>
            <a:blip r:embed="rId3"/>
            <a:stretch>
              <a:fillRect l="-5363" t="-1262" b="-1262"/>
            </a:stretch>
          </a:blipFill>
        </p:spPr>
      </p:sp>
      <p:sp>
        <p:nvSpPr>
          <p:cNvPr id="6" name="TextBox 6"/>
          <p:cNvSpPr txBox="1"/>
          <p:nvPr/>
        </p:nvSpPr>
        <p:spPr>
          <a:xfrm>
            <a:off x="10516334" y="2275082"/>
            <a:ext cx="6993863" cy="350647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spc="-19">
                <a:solidFill>
                  <a:srgbClr val="100F0D"/>
                </a:solidFill>
                <a:latin typeface="Times New Roman" panose="02020603050405020304"/>
              </a:rPr>
              <a:t>A Faster R-CNN network is a convolutional neural network based object detector. </a:t>
            </a:r>
          </a:p>
          <a:p>
            <a:pPr marL="604520" lvl="1" indent="-302260" algn="just">
              <a:lnSpc>
                <a:spcPts val="5600"/>
              </a:lnSpc>
              <a:buFont typeface="Arial" panose="020B0604020202020204"/>
              <a:buChar char="•"/>
            </a:pPr>
            <a:r>
              <a:rPr lang="en-US" sz="2800" spc="-19">
                <a:solidFill>
                  <a:srgbClr val="100F0D"/>
                </a:solidFill>
                <a:latin typeface="Times New Roman" panose="02020603050405020304"/>
              </a:rPr>
              <a:t>To train the creatednetwork,use the train FasterRCNN Object Detector function.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rot="-10800000">
            <a:off x="14044140" y="5241938"/>
            <a:ext cx="5574525" cy="5605098"/>
          </a:xfrm>
          <a:custGeom>
            <a:avLst/>
            <a:gdLst/>
            <a:ahLst/>
            <a:cxnLst/>
            <a:rect l="l" t="t" r="r" b="b"/>
            <a:pathLst>
              <a:path w="5574525" h="5605098">
                <a:moveTo>
                  <a:pt x="0" y="0"/>
                </a:moveTo>
                <a:lnTo>
                  <a:pt x="5574524" y="0"/>
                </a:lnTo>
                <a:lnTo>
                  <a:pt x="5574524" y="5605098"/>
                </a:lnTo>
                <a:lnTo>
                  <a:pt x="0" y="5605098"/>
                </a:lnTo>
                <a:lnTo>
                  <a:pt x="0" y="0"/>
                </a:lnTo>
                <a:close/>
              </a:path>
            </a:pathLst>
          </a:custGeom>
          <a:blipFill>
            <a:blip r:embed="rId2"/>
            <a:stretch>
              <a:fillRect/>
            </a:stretch>
          </a:blipFill>
        </p:spPr>
      </p:sp>
      <p:sp>
        <p:nvSpPr>
          <p:cNvPr id="3" name="Freeform 3"/>
          <p:cNvSpPr/>
          <p:nvPr/>
        </p:nvSpPr>
        <p:spPr>
          <a:xfrm>
            <a:off x="-307774" y="-461598"/>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stretch>
              <a:fillRect/>
            </a:stretch>
          </a:blipFill>
        </p:spPr>
      </p:sp>
      <p:sp>
        <p:nvSpPr>
          <p:cNvPr id="4" name="Freeform 4"/>
          <p:cNvSpPr/>
          <p:nvPr/>
        </p:nvSpPr>
        <p:spPr>
          <a:xfrm>
            <a:off x="1028700" y="3985105"/>
            <a:ext cx="14723943" cy="4957473"/>
          </a:xfrm>
          <a:custGeom>
            <a:avLst/>
            <a:gdLst/>
            <a:ahLst/>
            <a:cxnLst/>
            <a:rect l="l" t="t" r="r" b="b"/>
            <a:pathLst>
              <a:path w="14723943" h="4957473">
                <a:moveTo>
                  <a:pt x="0" y="0"/>
                </a:moveTo>
                <a:lnTo>
                  <a:pt x="14723943" y="0"/>
                </a:lnTo>
                <a:lnTo>
                  <a:pt x="14723943" y="4957473"/>
                </a:lnTo>
                <a:lnTo>
                  <a:pt x="0" y="4957473"/>
                </a:lnTo>
                <a:lnTo>
                  <a:pt x="0" y="0"/>
                </a:lnTo>
                <a:close/>
              </a:path>
            </a:pathLst>
          </a:custGeom>
          <a:blipFill>
            <a:blip r:embed="rId3"/>
            <a:stretch>
              <a:fillRect/>
            </a:stretch>
          </a:blipFill>
        </p:spPr>
      </p:sp>
      <p:sp>
        <p:nvSpPr>
          <p:cNvPr id="5" name="TextBox 5"/>
          <p:cNvSpPr txBox="1"/>
          <p:nvPr/>
        </p:nvSpPr>
        <p:spPr>
          <a:xfrm>
            <a:off x="4205752" y="571500"/>
            <a:ext cx="10612636"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8.4 SINGLE-SHOT DETECTOR(SSD)</a:t>
            </a:r>
          </a:p>
        </p:txBody>
      </p:sp>
      <p:sp>
        <p:nvSpPr>
          <p:cNvPr id="6" name="TextBox 6"/>
          <p:cNvSpPr txBox="1"/>
          <p:nvPr/>
        </p:nvSpPr>
        <p:spPr>
          <a:xfrm>
            <a:off x="5064306" y="1637030"/>
            <a:ext cx="12194994" cy="139192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The Single Shot MultiBox Detector (SSD) is a robust object detection framework based on a feed-forward convolutional neural network (CNN).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3273549" y="1894570"/>
            <a:ext cx="11737885" cy="6761452"/>
          </a:xfrm>
          <a:custGeom>
            <a:avLst/>
            <a:gdLst/>
            <a:ahLst/>
            <a:cxnLst/>
            <a:rect l="l" t="t" r="r" b="b"/>
            <a:pathLst>
              <a:path w="11737885" h="6761452">
                <a:moveTo>
                  <a:pt x="0" y="0"/>
                </a:moveTo>
                <a:lnTo>
                  <a:pt x="11737884" y="0"/>
                </a:lnTo>
                <a:lnTo>
                  <a:pt x="11737884" y="6761452"/>
                </a:lnTo>
                <a:lnTo>
                  <a:pt x="0" y="6761452"/>
                </a:lnTo>
                <a:lnTo>
                  <a:pt x="0" y="0"/>
                </a:lnTo>
                <a:close/>
              </a:path>
            </a:pathLst>
          </a:custGeom>
          <a:blipFill>
            <a:blip r:embed="rId2"/>
            <a:stretch>
              <a:fillRect t="-1107" b="-1107"/>
            </a:stretch>
          </a:blipFill>
        </p:spPr>
      </p:sp>
      <p:sp>
        <p:nvSpPr>
          <p:cNvPr id="3" name="TextBox 3"/>
          <p:cNvSpPr txBox="1"/>
          <p:nvPr/>
        </p:nvSpPr>
        <p:spPr>
          <a:xfrm>
            <a:off x="2551146" y="571500"/>
            <a:ext cx="5201721" cy="702115"/>
          </a:xfrm>
          <a:prstGeom prst="rect">
            <a:avLst/>
          </a:prstGeom>
        </p:spPr>
        <p:txBody>
          <a:bodyPr wrap="square" lIns="0" tIns="0" rIns="0" bIns="0" rtlCol="0" anchor="t">
            <a:spAutoFit/>
          </a:bodyPr>
          <a:lstStyle/>
          <a:p>
            <a:pPr algn="ctr">
              <a:lnSpc>
                <a:spcPts val="5760"/>
              </a:lnSpc>
              <a:spcBef>
                <a:spcPct val="0"/>
              </a:spcBef>
            </a:pPr>
            <a:r>
              <a:rPr lang="en-US" sz="4800" dirty="0">
                <a:solidFill>
                  <a:srgbClr val="00569E"/>
                </a:solidFill>
                <a:latin typeface="Times New Roman Ultra-Bold Italics"/>
              </a:rPr>
              <a:t>8.5 RESULTS</a:t>
            </a:r>
          </a:p>
        </p:txBody>
      </p:sp>
      <p:sp>
        <p:nvSpPr>
          <p:cNvPr id="4" name="TextBox 4"/>
          <p:cNvSpPr txBox="1"/>
          <p:nvPr/>
        </p:nvSpPr>
        <p:spPr>
          <a:xfrm>
            <a:off x="5974015" y="8991600"/>
            <a:ext cx="5674638"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Times New Roman" panose="02020603050405020304"/>
              </a:rPr>
              <a:t>8.5.1Detecting Weapon From Images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2810831" y="1303420"/>
            <a:ext cx="12666337" cy="7117186"/>
          </a:xfrm>
          <a:custGeom>
            <a:avLst/>
            <a:gdLst/>
            <a:ahLst/>
            <a:cxnLst/>
            <a:rect l="l" t="t" r="r" b="b"/>
            <a:pathLst>
              <a:path w="12666337" h="7117186">
                <a:moveTo>
                  <a:pt x="0" y="0"/>
                </a:moveTo>
                <a:lnTo>
                  <a:pt x="12666338" y="0"/>
                </a:lnTo>
                <a:lnTo>
                  <a:pt x="12666338" y="7117186"/>
                </a:lnTo>
                <a:lnTo>
                  <a:pt x="0" y="7117186"/>
                </a:lnTo>
                <a:lnTo>
                  <a:pt x="0" y="0"/>
                </a:lnTo>
                <a:close/>
              </a:path>
            </a:pathLst>
          </a:custGeom>
          <a:blipFill>
            <a:blip r:embed="rId2"/>
            <a:stretch>
              <a:fillRect/>
            </a:stretch>
          </a:blipFill>
        </p:spPr>
      </p:sp>
      <p:sp>
        <p:nvSpPr>
          <p:cNvPr id="3" name="TextBox 3"/>
          <p:cNvSpPr txBox="1"/>
          <p:nvPr/>
        </p:nvSpPr>
        <p:spPr>
          <a:xfrm>
            <a:off x="5821897" y="8615812"/>
            <a:ext cx="5722977"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Times New Roman" panose="02020603050405020304"/>
              </a:rPr>
              <a:t>8.5.2 Detecting Weapon From Videos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2896801" y="1201345"/>
            <a:ext cx="11931425" cy="6547420"/>
          </a:xfrm>
          <a:custGeom>
            <a:avLst/>
            <a:gdLst/>
            <a:ahLst/>
            <a:cxnLst/>
            <a:rect l="l" t="t" r="r" b="b"/>
            <a:pathLst>
              <a:path w="11931425" h="6547420">
                <a:moveTo>
                  <a:pt x="0" y="0"/>
                </a:moveTo>
                <a:lnTo>
                  <a:pt x="11931425" y="0"/>
                </a:lnTo>
                <a:lnTo>
                  <a:pt x="11931425" y="6547420"/>
                </a:lnTo>
                <a:lnTo>
                  <a:pt x="0" y="6547420"/>
                </a:lnTo>
                <a:lnTo>
                  <a:pt x="0" y="0"/>
                </a:lnTo>
                <a:close/>
              </a:path>
            </a:pathLst>
          </a:custGeom>
          <a:blipFill>
            <a:blip r:embed="rId2"/>
            <a:stretch>
              <a:fillRect t="-6383" r="-445" b="-6383"/>
            </a:stretch>
          </a:blipFill>
        </p:spPr>
      </p:sp>
      <p:sp>
        <p:nvSpPr>
          <p:cNvPr id="3" name="TextBox 3"/>
          <p:cNvSpPr txBox="1"/>
          <p:nvPr/>
        </p:nvSpPr>
        <p:spPr>
          <a:xfrm>
            <a:off x="6478800" y="8104018"/>
            <a:ext cx="4204454"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Times New Roman" panose="02020603050405020304"/>
              </a:rPr>
              <a:t>8.5.3 Detecting the Weapon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2670184" y="1359752"/>
            <a:ext cx="12947633" cy="6003168"/>
          </a:xfrm>
          <a:custGeom>
            <a:avLst/>
            <a:gdLst/>
            <a:ahLst/>
            <a:cxnLst/>
            <a:rect l="l" t="t" r="r" b="b"/>
            <a:pathLst>
              <a:path w="12947633" h="6003168">
                <a:moveTo>
                  <a:pt x="0" y="0"/>
                </a:moveTo>
                <a:lnTo>
                  <a:pt x="12947632" y="0"/>
                </a:lnTo>
                <a:lnTo>
                  <a:pt x="12947632" y="6003168"/>
                </a:lnTo>
                <a:lnTo>
                  <a:pt x="0" y="6003168"/>
                </a:lnTo>
                <a:lnTo>
                  <a:pt x="0" y="0"/>
                </a:lnTo>
                <a:close/>
              </a:path>
            </a:pathLst>
          </a:custGeom>
          <a:blipFill>
            <a:blip r:embed="rId2"/>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3719587" y="1263065"/>
            <a:ext cx="11207082" cy="6690159"/>
          </a:xfrm>
          <a:custGeom>
            <a:avLst/>
            <a:gdLst/>
            <a:ahLst/>
            <a:cxnLst/>
            <a:rect l="l" t="t" r="r" b="b"/>
            <a:pathLst>
              <a:path w="11207082" h="6690159">
                <a:moveTo>
                  <a:pt x="0" y="0"/>
                </a:moveTo>
                <a:lnTo>
                  <a:pt x="11207082" y="0"/>
                </a:lnTo>
                <a:lnTo>
                  <a:pt x="11207082" y="6690159"/>
                </a:lnTo>
                <a:lnTo>
                  <a:pt x="0" y="6690159"/>
                </a:lnTo>
                <a:lnTo>
                  <a:pt x="0" y="0"/>
                </a:lnTo>
                <a:close/>
              </a:path>
            </a:pathLst>
          </a:custGeom>
          <a:blipFill>
            <a:blip r:embed="rId2"/>
            <a:stretch>
              <a:fillRect/>
            </a:stretch>
          </a:blipFill>
        </p:spPr>
      </p:sp>
      <p:sp>
        <p:nvSpPr>
          <p:cNvPr id="3" name="TextBox 3"/>
          <p:cNvSpPr txBox="1"/>
          <p:nvPr/>
        </p:nvSpPr>
        <p:spPr>
          <a:xfrm>
            <a:off x="4352328" y="8409177"/>
            <a:ext cx="9941600"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Times New Roman" panose="02020603050405020304"/>
              </a:rPr>
              <a:t>8.5.6 FRCNN Weapon Detection Training Accuracy-Loss Graph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74286" y="7435768"/>
            <a:ext cx="18288000" cy="6334633"/>
          </a:xfrm>
          <a:custGeom>
            <a:avLst/>
            <a:gdLst/>
            <a:ahLst/>
            <a:cxnLst/>
            <a:rect l="l" t="t" r="r" b="b"/>
            <a:pathLst>
              <a:path w="18288000" h="6334633">
                <a:moveTo>
                  <a:pt x="0" y="0"/>
                </a:moveTo>
                <a:lnTo>
                  <a:pt x="18288000" y="0"/>
                </a:lnTo>
                <a:lnTo>
                  <a:pt x="18288000" y="6334633"/>
                </a:lnTo>
                <a:lnTo>
                  <a:pt x="0" y="6334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05315" y="209550"/>
            <a:ext cx="4858583"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9. CONCLUSION</a:t>
            </a:r>
          </a:p>
        </p:txBody>
      </p:sp>
      <p:sp>
        <p:nvSpPr>
          <p:cNvPr id="4" name="TextBox 4"/>
          <p:cNvSpPr txBox="1"/>
          <p:nvPr/>
        </p:nvSpPr>
        <p:spPr>
          <a:xfrm>
            <a:off x="1028700" y="1004171"/>
            <a:ext cx="16082027" cy="773557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SSD and Faster RCNN algorithms are simulated for pre labeled and self-created image dataset for weapon (gun) detection. </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Both the algorithms are efficient and give good results but their application in real time is based on a tradeoff between speed and accuracy. </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In terms of speed, SSD algorithm gives better speed with 0.736 s/frame. Whereas Faster RCNN gives speed 1.606s/frame, which is poor compared to SSD. </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With respect to accuracy, Faster RCNN gives better accuracy of 84.6%. Whereas SSD gives an accuracy of 73.8%, which is poor compared to faster RCNN.</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SSD provided real time detection due to faster speed but Faster RCNN provided superior accuracy. Further, it can be implemented for larger datasets by training us ing GPUs and high-end DSP and FPGA kits.</a:t>
            </a:r>
            <a:r>
              <a:rPr lang="en-US" sz="2800">
                <a:solidFill>
                  <a:srgbClr val="00569E"/>
                </a:solidFill>
                <a:latin typeface="Times New Roman" panose="02020603050405020304"/>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18" b="-8518"/>
            </a:stretch>
          </a:blipFill>
        </p:spPr>
        <p:txBody>
          <a:bodyPr/>
          <a:lstStyle/>
          <a:p>
            <a:endParaRPr lang="en-IN" dirty="0"/>
          </a:p>
        </p:txBody>
      </p:sp>
      <p:grpSp>
        <p:nvGrpSpPr>
          <p:cNvPr id="3" name="Group 3"/>
          <p:cNvGrpSpPr/>
          <p:nvPr/>
        </p:nvGrpSpPr>
        <p:grpSpPr>
          <a:xfrm>
            <a:off x="1977268" y="1485901"/>
            <a:ext cx="14102370" cy="7772403"/>
            <a:chOff x="0" y="0"/>
            <a:chExt cx="3714204" cy="2131963"/>
          </a:xfrm>
        </p:grpSpPr>
        <p:sp>
          <p:nvSpPr>
            <p:cNvPr id="4" name="Freeform 4"/>
            <p:cNvSpPr/>
            <p:nvPr/>
          </p:nvSpPr>
          <p:spPr>
            <a:xfrm>
              <a:off x="0" y="0"/>
              <a:ext cx="3714204" cy="2131963"/>
            </a:xfrm>
            <a:custGeom>
              <a:avLst/>
              <a:gdLst/>
              <a:ahLst/>
              <a:cxnLst/>
              <a:rect l="l" t="t" r="r" b="b"/>
              <a:pathLst>
                <a:path w="3714204" h="2131963">
                  <a:moveTo>
                    <a:pt x="41722" y="0"/>
                  </a:moveTo>
                  <a:lnTo>
                    <a:pt x="3672482" y="0"/>
                  </a:lnTo>
                  <a:cubicBezTo>
                    <a:pt x="3683547" y="0"/>
                    <a:pt x="3694160" y="4396"/>
                    <a:pt x="3701984" y="12220"/>
                  </a:cubicBezTo>
                  <a:cubicBezTo>
                    <a:pt x="3709808" y="20045"/>
                    <a:pt x="3714204" y="30657"/>
                    <a:pt x="3714204" y="41722"/>
                  </a:cubicBezTo>
                  <a:lnTo>
                    <a:pt x="3714204" y="2090240"/>
                  </a:lnTo>
                  <a:cubicBezTo>
                    <a:pt x="3714204" y="2101305"/>
                    <a:pt x="3709808" y="2111918"/>
                    <a:pt x="3701984" y="2119742"/>
                  </a:cubicBezTo>
                  <a:cubicBezTo>
                    <a:pt x="3694160" y="2127567"/>
                    <a:pt x="3683547" y="2131963"/>
                    <a:pt x="3672482" y="2131963"/>
                  </a:cubicBezTo>
                  <a:lnTo>
                    <a:pt x="41722" y="2131963"/>
                  </a:lnTo>
                  <a:cubicBezTo>
                    <a:pt x="30657" y="2131963"/>
                    <a:pt x="20045" y="2127567"/>
                    <a:pt x="12220" y="2119742"/>
                  </a:cubicBezTo>
                  <a:cubicBezTo>
                    <a:pt x="4396" y="2111918"/>
                    <a:pt x="0" y="2101305"/>
                    <a:pt x="0" y="2090240"/>
                  </a:cubicBezTo>
                  <a:lnTo>
                    <a:pt x="0" y="41722"/>
                  </a:lnTo>
                  <a:cubicBezTo>
                    <a:pt x="0" y="30657"/>
                    <a:pt x="4396" y="20045"/>
                    <a:pt x="12220" y="12220"/>
                  </a:cubicBezTo>
                  <a:cubicBezTo>
                    <a:pt x="20045" y="4396"/>
                    <a:pt x="30657" y="0"/>
                    <a:pt x="41722" y="0"/>
                  </a:cubicBezTo>
                  <a:close/>
                </a:path>
              </a:pathLst>
            </a:custGeom>
            <a:solidFill>
              <a:srgbClr val="F5FFF5">
                <a:alpha val="95686"/>
              </a:srgbClr>
            </a:solidFill>
          </p:spPr>
        </p:sp>
        <p:sp>
          <p:nvSpPr>
            <p:cNvPr id="5" name="TextBox 5"/>
            <p:cNvSpPr txBox="1"/>
            <p:nvPr/>
          </p:nvSpPr>
          <p:spPr>
            <a:xfrm>
              <a:off x="0" y="83606"/>
              <a:ext cx="3653618" cy="2048356"/>
            </a:xfrm>
            <a:prstGeom prst="rect">
              <a:avLst/>
            </a:prstGeom>
          </p:spPr>
          <p:txBody>
            <a:bodyPr lIns="50800" tIns="50800" rIns="50800" bIns="50800" rtlCol="0" anchor="t"/>
            <a:lstStyle/>
            <a:p>
              <a:pPr algn="just">
                <a:lnSpc>
                  <a:spcPts val="5600"/>
                </a:lnSpc>
              </a:pPr>
              <a:endParaRPr dirty="0"/>
            </a:p>
            <a:p>
              <a:pPr marL="604520" lvl="1" indent="-302260" algn="just">
                <a:lnSpc>
                  <a:spcPts val="5600"/>
                </a:lnSpc>
                <a:buFont typeface="Arial" panose="020B0604020202020204"/>
                <a:buChar char="•"/>
              </a:pPr>
              <a:r>
                <a:rPr lang="en-US" sz="2800" dirty="0">
                  <a:solidFill>
                    <a:srgbClr val="100F0D">
                      <a:alpha val="95686"/>
                    </a:srgbClr>
                  </a:solidFill>
                  <a:latin typeface="Times New Roman" panose="02020603050405020304"/>
                </a:rPr>
                <a:t>Weapon or </a:t>
              </a:r>
              <a:r>
                <a:rPr lang="en-US" sz="2800" dirty="0" err="1">
                  <a:solidFill>
                    <a:srgbClr val="100F0D">
                      <a:alpha val="95686"/>
                    </a:srgbClr>
                  </a:solidFill>
                  <a:latin typeface="Times New Roman" panose="02020603050405020304"/>
                </a:rPr>
                <a:t>Anamoly</a:t>
              </a:r>
              <a:r>
                <a:rPr lang="en-US" sz="2800" dirty="0">
                  <a:solidFill>
                    <a:srgbClr val="100F0D">
                      <a:alpha val="95686"/>
                    </a:srgbClr>
                  </a:solidFill>
                  <a:latin typeface="Times New Roman" panose="02020603050405020304"/>
                </a:rPr>
                <a:t> detection is the identification of irregular, unexpected, unpredictable, unusual events or items, which is not considered as a normally occurring event or a regular item in a pattern or items present in a dataset and thus different from existing patterns. An anomaly is a pattern that occurs differently from a set of standard patterns.</a:t>
              </a:r>
            </a:p>
            <a:p>
              <a:pPr marL="604520" lvl="1" indent="-302260" algn="just">
                <a:lnSpc>
                  <a:spcPts val="5600"/>
                </a:lnSpc>
                <a:buFont typeface="Arial" panose="020B0604020202020204"/>
                <a:buChar char="•"/>
              </a:pPr>
              <a:r>
                <a:rPr lang="en-US" sz="2800" dirty="0">
                  <a:solidFill>
                    <a:srgbClr val="100F0D">
                      <a:alpha val="95686"/>
                    </a:srgbClr>
                  </a:solidFill>
                  <a:latin typeface="Times New Roman" panose="02020603050405020304"/>
                </a:rPr>
                <a:t>Dataset is created, trained and fed to object detection algorithm. Based on application suitable detection algorithm (SSD or fast RCNN) chosen for  detection. The approach addresses a problem of detection using various machine learning models like Region Convolutional Neural Network (RCNN), Single Shot Detection (SSD).</a:t>
              </a:r>
            </a:p>
            <a:p>
              <a:pPr algn="just">
                <a:lnSpc>
                  <a:spcPts val="3380"/>
                </a:lnSpc>
              </a:pPr>
              <a:endParaRPr lang="en-US" sz="2800" dirty="0">
                <a:solidFill>
                  <a:srgbClr val="100F0D">
                    <a:alpha val="95686"/>
                  </a:srgbClr>
                </a:solidFill>
                <a:latin typeface="Times New Roman" panose="02020603050405020304"/>
              </a:endParaRPr>
            </a:p>
          </p:txBody>
        </p:sp>
      </p:grpSp>
      <p:sp>
        <p:nvSpPr>
          <p:cNvPr id="6" name="TextBox 6"/>
          <p:cNvSpPr txBox="1"/>
          <p:nvPr/>
        </p:nvSpPr>
        <p:spPr>
          <a:xfrm>
            <a:off x="6361267" y="209550"/>
            <a:ext cx="7531588" cy="701474"/>
          </a:xfrm>
          <a:prstGeom prst="rect">
            <a:avLst/>
          </a:prstGeom>
        </p:spPr>
        <p:txBody>
          <a:bodyPr lIns="0" tIns="0" rIns="0" bIns="0" rtlCol="0" anchor="t">
            <a:spAutoFit/>
          </a:bodyPr>
          <a:lstStyle/>
          <a:p>
            <a:pPr>
              <a:lnSpc>
                <a:spcPts val="5760"/>
              </a:lnSpc>
            </a:pPr>
            <a:r>
              <a:rPr lang="en-US" sz="4800" dirty="0">
                <a:solidFill>
                  <a:srgbClr val="FEFEFE"/>
                </a:solidFill>
                <a:latin typeface="Sitka Small" pitchFamily="2" charset="0"/>
              </a:rPr>
              <a:t>1.INTRODUCTION</a:t>
            </a:r>
            <a:r>
              <a:rPr lang="en-US" sz="4800" dirty="0">
                <a:solidFill>
                  <a:srgbClr val="00569E"/>
                </a:solidFill>
                <a:latin typeface="Sitka Small" pitchFamily="2"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0" y="6501881"/>
            <a:ext cx="18288000" cy="6334633"/>
          </a:xfrm>
          <a:custGeom>
            <a:avLst/>
            <a:gdLst/>
            <a:ahLst/>
            <a:cxnLst/>
            <a:rect l="l" t="t" r="r" b="b"/>
            <a:pathLst>
              <a:path w="18288000" h="6334633">
                <a:moveTo>
                  <a:pt x="0" y="0"/>
                </a:moveTo>
                <a:lnTo>
                  <a:pt x="18288000" y="0"/>
                </a:lnTo>
                <a:lnTo>
                  <a:pt x="18288000" y="6334633"/>
                </a:lnTo>
                <a:lnTo>
                  <a:pt x="0" y="6334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66945" y="209550"/>
            <a:ext cx="5074920" cy="819150"/>
          </a:xfrm>
          <a:prstGeom prst="rect">
            <a:avLst/>
          </a:prstGeom>
        </p:spPr>
        <p:txBody>
          <a:bodyPr lIns="0" tIns="0" rIns="0" bIns="0" rtlCol="0" anchor="t">
            <a:spAutoFit/>
          </a:bodyPr>
          <a:lstStyle/>
          <a:p>
            <a:pPr algn="ctr">
              <a:lnSpc>
                <a:spcPts val="5760"/>
              </a:lnSpc>
              <a:spcBef>
                <a:spcPct val="0"/>
              </a:spcBef>
            </a:pPr>
            <a:r>
              <a:rPr lang="en-US" sz="4800">
                <a:solidFill>
                  <a:srgbClr val="00569E"/>
                </a:solidFill>
                <a:latin typeface="Times New Roman Ultra-Bold Italics"/>
              </a:rPr>
              <a:t>10. REFERENCES</a:t>
            </a:r>
          </a:p>
        </p:txBody>
      </p:sp>
      <p:sp>
        <p:nvSpPr>
          <p:cNvPr id="4" name="TextBox 4"/>
          <p:cNvSpPr txBox="1"/>
          <p:nvPr/>
        </p:nvSpPr>
        <p:spPr>
          <a:xfrm>
            <a:off x="1277270" y="1494790"/>
            <a:ext cx="15393865" cy="7030720"/>
          </a:xfrm>
          <a:prstGeom prst="rect">
            <a:avLst/>
          </a:prstGeom>
        </p:spPr>
        <p:txBody>
          <a:bodyPr lIns="0" tIns="0" rIns="0" bIns="0" rtlCol="0" anchor="t">
            <a:spAutoFit/>
          </a:bodyPr>
          <a:lstStyle/>
          <a:p>
            <a:pPr algn="just">
              <a:lnSpc>
                <a:spcPts val="5600"/>
              </a:lnSpc>
            </a:pPr>
            <a:r>
              <a:rPr lang="en-US" sz="2800">
                <a:solidFill>
                  <a:srgbClr val="100F0D"/>
                </a:solidFill>
                <a:latin typeface="Times New Roman" panose="02020603050405020304"/>
              </a:rPr>
              <a:t>[1]   Wei Liu et al., “SSD: Single Shot MultiBox Detector”, European Conference on Conputer Vision, Volume 169, pp 20-31 Sep. 2017. </a:t>
            </a:r>
          </a:p>
          <a:p>
            <a:pPr algn="just">
              <a:lnSpc>
                <a:spcPts val="5600"/>
              </a:lnSpc>
            </a:pPr>
            <a:r>
              <a:rPr lang="en-US" sz="2800">
                <a:solidFill>
                  <a:srgbClr val="100F0D"/>
                </a:solidFill>
                <a:latin typeface="Times New Roman" panose="02020603050405020304"/>
              </a:rPr>
              <a:t>[2]    D. Erhan et al., “Scalable Object Detection Using Deep Neural Networks,” IEEE Conference on Computer Vision and Pattern Recognition(CVPR),2014. </a:t>
            </a:r>
          </a:p>
          <a:p>
            <a:pPr algn="just">
              <a:lnSpc>
                <a:spcPts val="5600"/>
              </a:lnSpc>
            </a:pPr>
            <a:r>
              <a:rPr lang="en-US" sz="2800">
                <a:solidFill>
                  <a:srgbClr val="100F0D"/>
                </a:solidFill>
                <a:latin typeface="Times New Roman" panose="02020603050405020304"/>
              </a:rPr>
              <a:t>[3]   Ruben J Franklin et.al., “Anomaly Detection in Videos for Video Surveillance Applications Using Neural Networks,” International Conference on Inventive Systems and Control,2020. </a:t>
            </a:r>
          </a:p>
          <a:p>
            <a:pPr algn="just">
              <a:lnSpc>
                <a:spcPts val="5600"/>
              </a:lnSpc>
            </a:pPr>
            <a:r>
              <a:rPr lang="en-US" sz="2800">
                <a:solidFill>
                  <a:srgbClr val="100F0D"/>
                </a:solidFill>
                <a:latin typeface="Times New Roman" panose="02020603050405020304"/>
              </a:rPr>
              <a:t>[4]  H R Rohit et.al., “A Review of Artificial Intelligence Methods for Data Science and Data Analytics: Applications and Research Challenges,”2018 2nd International Conference on I-SMAC (IoT in Social, Mobile, Analytics and Cloud), 2018. </a:t>
            </a:r>
          </a:p>
          <a:p>
            <a:pPr algn="just">
              <a:lnSpc>
                <a:spcPts val="5600"/>
              </a:lnSpc>
            </a:pPr>
            <a:endParaRPr lang="en-US" sz="2800">
              <a:solidFill>
                <a:srgbClr val="100F0D"/>
              </a:solidFill>
              <a:latin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0" y="6918633"/>
            <a:ext cx="18288000" cy="6334633"/>
          </a:xfrm>
          <a:custGeom>
            <a:avLst/>
            <a:gdLst/>
            <a:ahLst/>
            <a:cxnLst/>
            <a:rect l="l" t="t" r="r" b="b"/>
            <a:pathLst>
              <a:path w="18288000" h="6334633">
                <a:moveTo>
                  <a:pt x="0" y="0"/>
                </a:moveTo>
                <a:lnTo>
                  <a:pt x="18288000" y="0"/>
                </a:lnTo>
                <a:lnTo>
                  <a:pt x="18288000" y="6334634"/>
                </a:lnTo>
                <a:lnTo>
                  <a:pt x="0" y="633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2257" y="1165269"/>
            <a:ext cx="15507564" cy="7030720"/>
          </a:xfrm>
          <a:prstGeom prst="rect">
            <a:avLst/>
          </a:prstGeom>
        </p:spPr>
        <p:txBody>
          <a:bodyPr lIns="0" tIns="0" rIns="0" bIns="0" rtlCol="0" anchor="t">
            <a:spAutoFit/>
          </a:bodyPr>
          <a:lstStyle/>
          <a:p>
            <a:pPr algn="just">
              <a:lnSpc>
                <a:spcPts val="5600"/>
              </a:lnSpc>
            </a:pPr>
            <a:r>
              <a:rPr lang="en-US" sz="2800">
                <a:solidFill>
                  <a:srgbClr val="000000"/>
                </a:solidFill>
                <a:latin typeface="Times New Roman" panose="02020603050405020304"/>
              </a:rPr>
              <a:t>[5]   Abhiraj Biswas et. al., “Classification of Objects in Video Records using Neural Network Framework,” International conference on Smart Systems and Inventive Technology,2018. </a:t>
            </a:r>
          </a:p>
          <a:p>
            <a:pPr algn="just">
              <a:lnSpc>
                <a:spcPts val="5600"/>
              </a:lnSpc>
            </a:pPr>
            <a:r>
              <a:rPr lang="en-US" sz="2800">
                <a:solidFill>
                  <a:srgbClr val="000000"/>
                </a:solidFill>
                <a:latin typeface="Times New Roman" panose="02020603050405020304"/>
              </a:rPr>
              <a:t>[6]    Pallavi Raj et. al.,“Simulation and Performance Analysis of Feature Extraction and Matching Algorithms for Image Processing Applications” IEEE International Conference on Intelligent Sustainable Systems,2019. </a:t>
            </a:r>
          </a:p>
          <a:p>
            <a:pPr algn="just">
              <a:lnSpc>
                <a:spcPts val="5600"/>
              </a:lnSpc>
            </a:pPr>
            <a:r>
              <a:rPr lang="en-US" sz="2800">
                <a:solidFill>
                  <a:srgbClr val="000000"/>
                </a:solidFill>
                <a:latin typeface="Times New Roman" panose="02020603050405020304"/>
              </a:rPr>
              <a:t>[7]    Mohana et.al., “Simulation of Object Detection Algorithms for Video Survillance Applications”, International Conference on I-SMAC (IoT in Social, Mobile, Analytics and Cloud),2018. </a:t>
            </a:r>
          </a:p>
          <a:p>
            <a:pPr algn="just">
              <a:lnSpc>
                <a:spcPts val="5600"/>
              </a:lnSpc>
            </a:pPr>
            <a:r>
              <a:rPr lang="en-US" sz="2800">
                <a:solidFill>
                  <a:srgbClr val="000000"/>
                </a:solidFill>
                <a:latin typeface="Times New Roman" panose="02020603050405020304"/>
              </a:rPr>
              <a:t>[8]    YojanChitkara et. al.,“Background Modelling techniques for foreground detection and Tracking using Gaussian Mixture model” International Conference on Computing Methodologies and Communication,2019.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4299358" y="627126"/>
            <a:ext cx="9162941" cy="765048"/>
          </a:xfrm>
          <a:prstGeom prst="rect">
            <a:avLst/>
          </a:prstGeom>
        </p:spPr>
        <p:txBody>
          <a:bodyPr lIns="0" tIns="0" rIns="0" bIns="0" rtlCol="0" anchor="t">
            <a:spAutoFit/>
          </a:bodyPr>
          <a:lstStyle/>
          <a:p>
            <a:pPr marL="0" lvl="0" indent="0" algn="ctr">
              <a:lnSpc>
                <a:spcPts val="5135"/>
              </a:lnSpc>
            </a:pPr>
            <a:r>
              <a:rPr lang="en-US" sz="4800">
                <a:solidFill>
                  <a:srgbClr val="00569E"/>
                </a:solidFill>
                <a:latin typeface="Times New Roman Ultra-Bold Italics"/>
              </a:rPr>
              <a:t>2.ABSTRACT</a:t>
            </a:r>
          </a:p>
        </p:txBody>
      </p:sp>
      <p:sp>
        <p:nvSpPr>
          <p:cNvPr id="3" name="Freeform 3"/>
          <p:cNvSpPr/>
          <p:nvPr/>
        </p:nvSpPr>
        <p:spPr>
          <a:xfrm>
            <a:off x="0" y="8011486"/>
            <a:ext cx="4299358" cy="2493628"/>
          </a:xfrm>
          <a:custGeom>
            <a:avLst/>
            <a:gdLst/>
            <a:ahLst/>
            <a:cxnLst/>
            <a:rect l="l" t="t" r="r" b="b"/>
            <a:pathLst>
              <a:path w="4299358" h="2493628">
                <a:moveTo>
                  <a:pt x="0" y="0"/>
                </a:moveTo>
                <a:lnTo>
                  <a:pt x="4299358" y="0"/>
                </a:lnTo>
                <a:lnTo>
                  <a:pt x="4299358" y="2493628"/>
                </a:lnTo>
                <a:lnTo>
                  <a:pt x="0" y="24936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3851981" y="-342900"/>
            <a:ext cx="4436019" cy="2572891"/>
          </a:xfrm>
          <a:custGeom>
            <a:avLst/>
            <a:gdLst/>
            <a:ahLst/>
            <a:cxnLst/>
            <a:rect l="l" t="t" r="r" b="b"/>
            <a:pathLst>
              <a:path w="4436019" h="2572891">
                <a:moveTo>
                  <a:pt x="4436019" y="0"/>
                </a:moveTo>
                <a:lnTo>
                  <a:pt x="0" y="0"/>
                </a:lnTo>
                <a:lnTo>
                  <a:pt x="0" y="2572891"/>
                </a:lnTo>
                <a:lnTo>
                  <a:pt x="4436019" y="2572891"/>
                </a:lnTo>
                <a:lnTo>
                  <a:pt x="443601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2189487" y="1828726"/>
            <a:ext cx="14274925" cy="7207285"/>
            <a:chOff x="0" y="0"/>
            <a:chExt cx="3759651" cy="1898215"/>
          </a:xfrm>
        </p:grpSpPr>
        <p:sp>
          <p:nvSpPr>
            <p:cNvPr id="6" name="Freeform 6"/>
            <p:cNvSpPr/>
            <p:nvPr/>
          </p:nvSpPr>
          <p:spPr>
            <a:xfrm>
              <a:off x="0" y="0"/>
              <a:ext cx="3759651" cy="1898215"/>
            </a:xfrm>
            <a:custGeom>
              <a:avLst/>
              <a:gdLst/>
              <a:ahLst/>
              <a:cxnLst/>
              <a:rect l="l" t="t" r="r" b="b"/>
              <a:pathLst>
                <a:path w="3759651" h="1898215">
                  <a:moveTo>
                    <a:pt x="0" y="0"/>
                  </a:moveTo>
                  <a:lnTo>
                    <a:pt x="3759651" y="0"/>
                  </a:lnTo>
                  <a:lnTo>
                    <a:pt x="3759651" y="1898215"/>
                  </a:lnTo>
                  <a:lnTo>
                    <a:pt x="0" y="1898215"/>
                  </a:lnTo>
                  <a:close/>
                </a:path>
              </a:pathLst>
            </a:custGeom>
            <a:solidFill>
              <a:srgbClr val="FEFEFE"/>
            </a:solidFill>
          </p:spPr>
        </p:sp>
        <p:sp>
          <p:nvSpPr>
            <p:cNvPr id="7" name="TextBox 7"/>
            <p:cNvSpPr txBox="1"/>
            <p:nvPr/>
          </p:nvSpPr>
          <p:spPr>
            <a:xfrm>
              <a:off x="0" y="-66675"/>
              <a:ext cx="3759651" cy="1964890"/>
            </a:xfrm>
            <a:prstGeom prst="rect">
              <a:avLst/>
            </a:prstGeom>
          </p:spPr>
          <p:txBody>
            <a:bodyPr lIns="50800" tIns="50800" rIns="50800" bIns="50800" rtlCol="0" anchor="ctr"/>
            <a:lstStyle/>
            <a:p>
              <a:pPr algn="ctr">
                <a:lnSpc>
                  <a:spcPts val="2860"/>
                </a:lnSpc>
              </a:pPr>
              <a:endParaRPr/>
            </a:p>
            <a:p>
              <a:pPr algn="ctr">
                <a:lnSpc>
                  <a:spcPts val="2860"/>
                </a:lnSpc>
              </a:pPr>
              <a:endParaRPr/>
            </a:p>
          </p:txBody>
        </p:sp>
      </p:grpSp>
      <p:sp>
        <p:nvSpPr>
          <p:cNvPr id="8" name="TextBox 8"/>
          <p:cNvSpPr txBox="1"/>
          <p:nvPr/>
        </p:nvSpPr>
        <p:spPr>
          <a:xfrm>
            <a:off x="2514600" y="2483147"/>
            <a:ext cx="13716000" cy="5649752"/>
          </a:xfrm>
          <a:prstGeom prst="rect">
            <a:avLst/>
          </a:prstGeom>
        </p:spPr>
        <p:txBody>
          <a:bodyPr wrap="square" lIns="0" tIns="0" rIns="0" bIns="0" rtlCol="0" anchor="t">
            <a:spAutoFit/>
          </a:bodyPr>
          <a:lstStyle/>
          <a:p>
            <a:pPr marL="302260" lvl="1" algn="just">
              <a:lnSpc>
                <a:spcPts val="5600"/>
              </a:lnSpc>
            </a:pPr>
            <a:r>
              <a:rPr lang="en-US" sz="6000" dirty="0">
                <a:latin typeface="Times New Roman" panose="02020603050405020304"/>
              </a:rPr>
              <a:t>.</a:t>
            </a:r>
            <a:r>
              <a:rPr lang="en-US" sz="2800" dirty="0">
                <a:solidFill>
                  <a:srgbClr val="1885C4"/>
                </a:solidFill>
                <a:latin typeface="Times New Roman" panose="02020603050405020304"/>
              </a:rPr>
              <a:t> </a:t>
            </a:r>
            <a:r>
              <a:rPr lang="en-US" sz="2800" dirty="0">
                <a:solidFill>
                  <a:srgbClr val="100F0D"/>
                </a:solidFill>
                <a:latin typeface="Times New Roman" panose="02020603050405020304"/>
              </a:rPr>
              <a:t>Because crime rates are rising in crowded places and suspiciously isolated locales,            </a:t>
            </a:r>
          </a:p>
          <a:p>
            <a:pPr marL="302260" lvl="1" algn="just">
              <a:lnSpc>
                <a:spcPts val="5600"/>
              </a:lnSpc>
            </a:pPr>
            <a:r>
              <a:rPr lang="en-US" sz="2800" dirty="0">
                <a:solidFill>
                  <a:srgbClr val="100F0D"/>
                </a:solidFill>
                <a:latin typeface="Times New Roman" panose="02020603050405020304"/>
              </a:rPr>
              <a:t>   security remains a top priority in all fields. The principal uses of computer vision to address        </a:t>
            </a:r>
          </a:p>
          <a:p>
            <a:pPr marL="302260" lvl="1" algn="just">
              <a:lnSpc>
                <a:spcPts val="5600"/>
              </a:lnSpc>
            </a:pPr>
            <a:r>
              <a:rPr lang="en-US" sz="2800" dirty="0">
                <a:solidFill>
                  <a:srgbClr val="100F0D"/>
                </a:solidFill>
                <a:latin typeface="Times New Roman" panose="02020603050405020304"/>
              </a:rPr>
              <a:t>    a variety of issues include abnormal detection and monitoring.</a:t>
            </a:r>
          </a:p>
          <a:p>
            <a:pPr marL="604520" lvl="1" indent="-302260" algn="just">
              <a:lnSpc>
                <a:spcPts val="5600"/>
              </a:lnSpc>
              <a:buFont typeface="Arial" panose="020B0604020202020204"/>
              <a:buChar char="•"/>
            </a:pPr>
            <a:r>
              <a:rPr lang="en-US" sz="2800" dirty="0">
                <a:solidFill>
                  <a:srgbClr val="100F0D"/>
                </a:solidFill>
                <a:latin typeface="Times New Roman" panose="02020603050405020304"/>
              </a:rPr>
              <a:t>Using Faster RCNN techniques, this research implements automatic detection of guns or other weapons. The two kinds of data used in the proposed solution. There was a pre-labeled image dataset and a manually labelled set of photos in the other dataset. The algorithms yield tabular results with good accuracy; however, the trade-off in speed and precision may determine how these algorithms are applied in practical scenarios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TextBox 2"/>
          <p:cNvSpPr txBox="1"/>
          <p:nvPr/>
        </p:nvSpPr>
        <p:spPr>
          <a:xfrm>
            <a:off x="5666814" y="706392"/>
            <a:ext cx="8957192" cy="916305"/>
          </a:xfrm>
          <a:prstGeom prst="rect">
            <a:avLst/>
          </a:prstGeom>
        </p:spPr>
        <p:txBody>
          <a:bodyPr lIns="0" tIns="0" rIns="0" bIns="0" rtlCol="0" anchor="t">
            <a:spAutoFit/>
          </a:bodyPr>
          <a:lstStyle/>
          <a:p>
            <a:pPr algn="just">
              <a:lnSpc>
                <a:spcPts val="6720"/>
              </a:lnSpc>
            </a:pPr>
            <a:r>
              <a:rPr lang="en-US" sz="4800">
                <a:solidFill>
                  <a:srgbClr val="00569E"/>
                </a:solidFill>
                <a:latin typeface="Times New Roman Ultra-Bold Italics"/>
              </a:rPr>
              <a:t>3.EXISTING SYSTEM</a:t>
            </a:r>
          </a:p>
        </p:txBody>
      </p:sp>
      <p:sp>
        <p:nvSpPr>
          <p:cNvPr id="3" name="TextBox 3"/>
          <p:cNvSpPr txBox="1"/>
          <p:nvPr/>
        </p:nvSpPr>
        <p:spPr>
          <a:xfrm>
            <a:off x="2227497" y="2608543"/>
            <a:ext cx="13591447" cy="5748470"/>
          </a:xfrm>
          <a:prstGeom prst="rect">
            <a:avLst/>
          </a:prstGeom>
        </p:spPr>
        <p:txBody>
          <a:bodyPr lIns="0" tIns="0" rIns="0" bIns="0" rtlCol="0" anchor="t">
            <a:spAutoFit/>
          </a:bodyPr>
          <a:lstStyle/>
          <a:p>
            <a:pPr marL="631190" lvl="1" indent="-315595" algn="just">
              <a:lnSpc>
                <a:spcPts val="5845"/>
              </a:lnSpc>
              <a:buFont typeface="Arial" panose="020B0604020202020204"/>
              <a:buChar char="•"/>
            </a:pPr>
            <a:r>
              <a:rPr lang="en-US" sz="2925" dirty="0">
                <a:solidFill>
                  <a:srgbClr val="100F0D"/>
                </a:solidFill>
                <a:latin typeface="Times New Roman" panose="02020603050405020304"/>
              </a:rPr>
              <a:t>Abnormal detection and monitoring have major applications of computer vision to tackle various problems. Due to growing demand in the protection of safety, security and personal properties, needs and deployment of video surveillance systems can recognize and interpret the scene and anomaly events play a vital role in intelligence monitoring. </a:t>
            </a:r>
          </a:p>
          <a:p>
            <a:pPr marL="631190" lvl="1" indent="-315595" algn="just">
              <a:lnSpc>
                <a:spcPts val="5845"/>
              </a:lnSpc>
              <a:buFont typeface="Arial" panose="020B0604020202020204"/>
              <a:buChar char="•"/>
            </a:pPr>
            <a:r>
              <a:rPr lang="en-US" sz="2925" dirty="0">
                <a:solidFill>
                  <a:srgbClr val="100F0D"/>
                </a:solidFill>
                <a:latin typeface="Times New Roman" panose="02020603050405020304"/>
              </a:rPr>
              <a:t>This project implements automatic gun (or) weapon detection using a convolution neural network (CNN).</a:t>
            </a:r>
          </a:p>
          <a:p>
            <a:pPr>
              <a:lnSpc>
                <a:spcPts val="4090"/>
              </a:lnSpc>
            </a:pPr>
            <a:endParaRPr lang="en-US" sz="2925" dirty="0">
              <a:solidFill>
                <a:srgbClr val="100F0D"/>
              </a:solidFill>
              <a:latin typeface="Times New Roman" panose="02020603050405020304"/>
            </a:endParaRPr>
          </a:p>
        </p:txBody>
      </p:sp>
      <p:sp>
        <p:nvSpPr>
          <p:cNvPr id="4" name="Freeform 4"/>
          <p:cNvSpPr/>
          <p:nvPr/>
        </p:nvSpPr>
        <p:spPr>
          <a:xfrm>
            <a:off x="0" y="7092801"/>
            <a:ext cx="5901066" cy="3422618"/>
          </a:xfrm>
          <a:custGeom>
            <a:avLst/>
            <a:gdLst/>
            <a:ahLst/>
            <a:cxnLst/>
            <a:rect l="l" t="t" r="r" b="b"/>
            <a:pathLst>
              <a:path w="5901066" h="3422618">
                <a:moveTo>
                  <a:pt x="0" y="0"/>
                </a:moveTo>
                <a:lnTo>
                  <a:pt x="5901066" y="0"/>
                </a:lnTo>
                <a:lnTo>
                  <a:pt x="5901066" y="3422618"/>
                </a:lnTo>
                <a:lnTo>
                  <a:pt x="0" y="3422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599095" y="-607718"/>
            <a:ext cx="6439698" cy="3735025"/>
          </a:xfrm>
          <a:custGeom>
            <a:avLst/>
            <a:gdLst/>
            <a:ahLst/>
            <a:cxnLst/>
            <a:rect l="l" t="t" r="r" b="b"/>
            <a:pathLst>
              <a:path w="6439698" h="3735025">
                <a:moveTo>
                  <a:pt x="0" y="0"/>
                </a:moveTo>
                <a:lnTo>
                  <a:pt x="6439698" y="0"/>
                </a:lnTo>
                <a:lnTo>
                  <a:pt x="6439698" y="3735025"/>
                </a:lnTo>
                <a:lnTo>
                  <a:pt x="0" y="3735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grpSp>
        <p:nvGrpSpPr>
          <p:cNvPr id="2" name="Group 2"/>
          <p:cNvGrpSpPr/>
          <p:nvPr/>
        </p:nvGrpSpPr>
        <p:grpSpPr>
          <a:xfrm>
            <a:off x="1604677" y="2324100"/>
            <a:ext cx="14988466" cy="5410200"/>
            <a:chOff x="0" y="0"/>
            <a:chExt cx="3947580" cy="1874401"/>
          </a:xfrm>
        </p:grpSpPr>
        <p:sp>
          <p:nvSpPr>
            <p:cNvPr id="3" name="Freeform 3"/>
            <p:cNvSpPr/>
            <p:nvPr/>
          </p:nvSpPr>
          <p:spPr>
            <a:xfrm>
              <a:off x="0" y="0"/>
              <a:ext cx="3947580" cy="1874401"/>
            </a:xfrm>
            <a:custGeom>
              <a:avLst/>
              <a:gdLst/>
              <a:ahLst/>
              <a:cxnLst/>
              <a:rect l="l" t="t" r="r" b="b"/>
              <a:pathLst>
                <a:path w="3947580" h="1874401">
                  <a:moveTo>
                    <a:pt x="0" y="0"/>
                  </a:moveTo>
                  <a:lnTo>
                    <a:pt x="3947580" y="0"/>
                  </a:lnTo>
                  <a:lnTo>
                    <a:pt x="3947580" y="1874401"/>
                  </a:lnTo>
                  <a:lnTo>
                    <a:pt x="0" y="1874401"/>
                  </a:lnTo>
                  <a:close/>
                </a:path>
              </a:pathLst>
            </a:custGeom>
            <a:solidFill>
              <a:srgbClr val="C5EBDF"/>
            </a:solidFill>
          </p:spPr>
        </p:sp>
        <p:sp>
          <p:nvSpPr>
            <p:cNvPr id="4" name="TextBox 4"/>
            <p:cNvSpPr txBox="1"/>
            <p:nvPr/>
          </p:nvSpPr>
          <p:spPr>
            <a:xfrm>
              <a:off x="0" y="-266700"/>
              <a:ext cx="3947580" cy="2141101"/>
            </a:xfrm>
            <a:prstGeom prst="rect">
              <a:avLst/>
            </a:prstGeom>
          </p:spPr>
          <p:txBody>
            <a:bodyPr lIns="50800" tIns="50800" rIns="50800" bIns="50800" rtlCol="0" anchor="t"/>
            <a:lstStyle/>
            <a:p>
              <a:pPr algn="just">
                <a:lnSpc>
                  <a:spcPts val="5600"/>
                </a:lnSpc>
              </a:pPr>
              <a:endParaRPr dirty="0"/>
            </a:p>
            <a:p>
              <a:pPr marL="604520" lvl="1" indent="-302260" algn="just">
                <a:lnSpc>
                  <a:spcPts val="5600"/>
                </a:lnSpc>
                <a:buAutoNum type="arabicPeriod"/>
              </a:pPr>
              <a:r>
                <a:rPr lang="en-US" sz="2800" dirty="0">
                  <a:solidFill>
                    <a:srgbClr val="100F0D"/>
                  </a:solidFill>
                  <a:latin typeface="Times New Roman Bold" panose="02030802070405020303"/>
                </a:rPr>
                <a:t>Limited Spatial Context:</a:t>
              </a:r>
              <a:r>
                <a:rPr lang="en-US" sz="2800" dirty="0">
                  <a:solidFill>
                    <a:srgbClr val="100F0D"/>
                  </a:solidFill>
                  <a:latin typeface="Times New Roman" panose="02020603050405020304"/>
                </a:rPr>
                <a:t> CNN-based weapon detection systems typically rely on fixed-size convolutional kernels, which may limit their ability to capture spatial context effectively.</a:t>
              </a:r>
            </a:p>
            <a:p>
              <a:pPr marL="604520" lvl="1" indent="-302260" algn="just">
                <a:lnSpc>
                  <a:spcPts val="5600"/>
                </a:lnSpc>
                <a:buAutoNum type="arabicPeriod"/>
              </a:pPr>
              <a:r>
                <a:rPr lang="en-US" sz="2800" dirty="0">
                  <a:solidFill>
                    <a:srgbClr val="100F0D"/>
                  </a:solidFill>
                  <a:latin typeface="Times New Roman Bold" panose="02030802070405020303"/>
                </a:rPr>
                <a:t>High Computational Complexity: </a:t>
              </a:r>
              <a:r>
                <a:rPr lang="en-US" sz="2800" dirty="0">
                  <a:solidFill>
                    <a:srgbClr val="100F0D"/>
                  </a:solidFill>
                  <a:latin typeface="Times New Roman" panose="02020603050405020304"/>
                </a:rPr>
                <a:t>Traditional CNN architectures used in the existing system often involve multiple layers with extensive parameter </a:t>
              </a:r>
              <a:r>
                <a:rPr lang="en-US" sz="2800" dirty="0" err="1">
                  <a:solidFill>
                    <a:srgbClr val="100F0D"/>
                  </a:solidFill>
                  <a:latin typeface="Times New Roman" panose="02020603050405020304"/>
                </a:rPr>
                <a:t>sets,leadingto</a:t>
              </a:r>
              <a:r>
                <a:rPr lang="en-US" sz="2800" dirty="0">
                  <a:solidFill>
                    <a:srgbClr val="100F0D"/>
                  </a:solidFill>
                  <a:latin typeface="Times New Roman" panose="02020603050405020304"/>
                </a:rPr>
                <a:t> high computational complexity during inference. </a:t>
              </a:r>
            </a:p>
            <a:p>
              <a:pPr marL="604520" lvl="1" indent="-302260" algn="just">
                <a:lnSpc>
                  <a:spcPts val="5600"/>
                </a:lnSpc>
                <a:buAutoNum type="arabicPeriod"/>
              </a:pPr>
              <a:r>
                <a:rPr lang="en-US" sz="2800" dirty="0">
                  <a:solidFill>
                    <a:srgbClr val="100F0D"/>
                  </a:solidFill>
                  <a:latin typeface="Times New Roman Bold" panose="02030802070405020303"/>
                </a:rPr>
                <a:t>Efficient Real-Time Processing:</a:t>
              </a:r>
              <a:r>
                <a:rPr lang="en-US" sz="2800" dirty="0">
                  <a:solidFill>
                    <a:srgbClr val="100F0D"/>
                  </a:solidFill>
                  <a:latin typeface="Times New Roman" panose="02020603050405020304"/>
                </a:rPr>
                <a:t> FRCNN and SSD algorithms work swiftly, processing images in real-time without sacrificing accuracy. </a:t>
              </a:r>
            </a:p>
            <a:p>
              <a:pPr algn="just">
                <a:lnSpc>
                  <a:spcPts val="5600"/>
                </a:lnSpc>
              </a:pPr>
              <a:endParaRPr lang="en-US" sz="2800" dirty="0">
                <a:solidFill>
                  <a:srgbClr val="100F0D"/>
                </a:solidFill>
                <a:latin typeface="Times New Roman" panose="02020603050405020304"/>
              </a:endParaRPr>
            </a:p>
          </p:txBody>
        </p:sp>
      </p:grpSp>
      <p:sp>
        <p:nvSpPr>
          <p:cNvPr id="5" name="TextBox 5"/>
          <p:cNvSpPr txBox="1"/>
          <p:nvPr/>
        </p:nvSpPr>
        <p:spPr>
          <a:xfrm>
            <a:off x="1604677" y="571500"/>
            <a:ext cx="9556008" cy="701474"/>
          </a:xfrm>
          <a:prstGeom prst="rect">
            <a:avLst/>
          </a:prstGeom>
        </p:spPr>
        <p:txBody>
          <a:bodyPr lIns="0" tIns="0" rIns="0" bIns="0" rtlCol="0" anchor="t">
            <a:spAutoFit/>
          </a:bodyPr>
          <a:lstStyle/>
          <a:p>
            <a:pPr marL="0" lvl="0" indent="0">
              <a:lnSpc>
                <a:spcPts val="5760"/>
              </a:lnSpc>
              <a:spcBef>
                <a:spcPct val="0"/>
              </a:spcBef>
            </a:pPr>
            <a:r>
              <a:rPr lang="en-US" sz="4800" dirty="0">
                <a:solidFill>
                  <a:srgbClr val="00569E"/>
                </a:solidFill>
                <a:latin typeface="Sitka Small" pitchFamily="2" charset="0"/>
              </a:rPr>
              <a:t>DISADVANTAGES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5611335" y="0"/>
            <a:ext cx="7480551" cy="2196268"/>
          </a:xfrm>
          <a:custGeom>
            <a:avLst/>
            <a:gdLst/>
            <a:ahLst/>
            <a:cxnLst/>
            <a:rect l="l" t="t" r="r" b="b"/>
            <a:pathLst>
              <a:path w="7480551" h="2196268">
                <a:moveTo>
                  <a:pt x="0" y="0"/>
                </a:moveTo>
                <a:lnTo>
                  <a:pt x="7480551" y="0"/>
                </a:lnTo>
                <a:lnTo>
                  <a:pt x="7480551" y="2196268"/>
                </a:lnTo>
                <a:lnTo>
                  <a:pt x="0" y="2196268"/>
                </a:lnTo>
                <a:lnTo>
                  <a:pt x="0" y="0"/>
                </a:lnTo>
                <a:close/>
              </a:path>
            </a:pathLst>
          </a:custGeom>
          <a:blipFill>
            <a:blip r:embed="rId2">
              <a:extLst>
                <a:ext uri="{96DAC541-7B7A-43D3-8B79-37D633B846F1}">
                  <asvg:svgBlip xmlns:asvg="http://schemas.microsoft.com/office/drawing/2016/SVG/main" r:embed="rId3"/>
                </a:ext>
              </a:extLst>
            </a:blip>
            <a:stretch>
              <a:fillRect b="-104980"/>
            </a:stretch>
          </a:blipFill>
        </p:spPr>
      </p:sp>
      <p:sp>
        <p:nvSpPr>
          <p:cNvPr id="3" name="TextBox 3"/>
          <p:cNvSpPr txBox="1"/>
          <p:nvPr/>
        </p:nvSpPr>
        <p:spPr>
          <a:xfrm>
            <a:off x="5312688" y="571500"/>
            <a:ext cx="8077844" cy="716286"/>
          </a:xfrm>
          <a:prstGeom prst="rect">
            <a:avLst/>
          </a:prstGeom>
        </p:spPr>
        <p:txBody>
          <a:bodyPr lIns="0" tIns="0" rIns="0" bIns="0" rtlCol="0" anchor="t">
            <a:spAutoFit/>
          </a:bodyPr>
          <a:lstStyle/>
          <a:p>
            <a:pPr marL="0" lvl="0" indent="0" algn="ctr">
              <a:lnSpc>
                <a:spcPts val="5760"/>
              </a:lnSpc>
              <a:spcBef>
                <a:spcPct val="0"/>
              </a:spcBef>
            </a:pPr>
            <a:r>
              <a:rPr lang="en-US" sz="4800" dirty="0">
                <a:solidFill>
                  <a:srgbClr val="FFFFFF"/>
                </a:solidFill>
              </a:rPr>
              <a:t>4</a:t>
            </a:r>
            <a:r>
              <a:rPr lang="en-US" sz="4800" dirty="0">
                <a:solidFill>
                  <a:srgbClr val="FFFFFF"/>
                </a:solidFill>
                <a:latin typeface="Sitka Small" pitchFamily="2" charset="0"/>
              </a:rPr>
              <a:t>.PROPOSED SYSTEM</a:t>
            </a:r>
          </a:p>
        </p:txBody>
      </p:sp>
      <p:sp>
        <p:nvSpPr>
          <p:cNvPr id="4" name="TextBox 4"/>
          <p:cNvSpPr txBox="1"/>
          <p:nvPr/>
        </p:nvSpPr>
        <p:spPr>
          <a:xfrm>
            <a:off x="2659126" y="2824576"/>
            <a:ext cx="13624515" cy="4916170"/>
          </a:xfrm>
          <a:prstGeom prst="rect">
            <a:avLst/>
          </a:prstGeom>
        </p:spPr>
        <p:txBody>
          <a:bodyPr lIns="0" tIns="0" rIns="0" bIns="0" rtlCol="0" anchor="t">
            <a:spAutoFit/>
          </a:bodyPr>
          <a:lstStyle/>
          <a:p>
            <a:pPr marL="604520" lvl="1" indent="-302260" algn="just">
              <a:lnSpc>
                <a:spcPts val="5600"/>
              </a:lnSpc>
              <a:buFont typeface="Arial" panose="020B0604020202020204"/>
              <a:buChar char="•"/>
            </a:pPr>
            <a:r>
              <a:rPr lang="en-US" sz="2800">
                <a:solidFill>
                  <a:srgbClr val="100F0D"/>
                </a:solidFill>
                <a:latin typeface="Times New Roman" panose="02020603050405020304"/>
              </a:rPr>
              <a:t>In Proposed implements automatic gun (or) weapon detection using based SS D and Faster RCNN algorithms. Proposed implementation uses two types of datasets. One dataset, which had pre-labelled images and the other one is a set of images, which were labelled manually.</a:t>
            </a:r>
          </a:p>
          <a:p>
            <a:pPr marL="604520" lvl="1" indent="-302260" algn="just">
              <a:lnSpc>
                <a:spcPts val="5600"/>
              </a:lnSpc>
              <a:buFont typeface="Arial" panose="020B0604020202020204"/>
              <a:buChar char="•"/>
            </a:pPr>
            <a:r>
              <a:rPr lang="en-US" sz="2800">
                <a:solidFill>
                  <a:srgbClr val="100F0D"/>
                </a:solidFill>
                <a:latin typeface="Times New Roman" panose="02020603050405020304"/>
              </a:rPr>
              <a:t> Results are tabulated, both algorithms achieve good accuracy, but their application in real situations can be based on the trade-off between speed and accuracy.</a:t>
            </a:r>
          </a:p>
          <a:p>
            <a:pPr marL="0" lvl="0" indent="0" algn="just">
              <a:lnSpc>
                <a:spcPts val="5600"/>
              </a:lnSpc>
            </a:pPr>
            <a:endParaRPr lang="en-US" sz="2800">
              <a:solidFill>
                <a:srgbClr val="100F0D"/>
              </a:solidFill>
              <a:latin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625694"/>
            <a:ext cx="16230600" cy="6746744"/>
            <a:chOff x="0" y="0"/>
            <a:chExt cx="4274726" cy="1776920"/>
          </a:xfrm>
        </p:grpSpPr>
        <p:sp>
          <p:nvSpPr>
            <p:cNvPr id="3" name="Freeform 3"/>
            <p:cNvSpPr/>
            <p:nvPr/>
          </p:nvSpPr>
          <p:spPr>
            <a:xfrm>
              <a:off x="0" y="0"/>
              <a:ext cx="4274726" cy="1776920"/>
            </a:xfrm>
            <a:custGeom>
              <a:avLst/>
              <a:gdLst/>
              <a:ahLst/>
              <a:cxnLst/>
              <a:rect l="l" t="t" r="r" b="b"/>
              <a:pathLst>
                <a:path w="4274726" h="1776920">
                  <a:moveTo>
                    <a:pt x="0" y="0"/>
                  </a:moveTo>
                  <a:lnTo>
                    <a:pt x="4274726" y="0"/>
                  </a:lnTo>
                  <a:lnTo>
                    <a:pt x="4274726" y="1776920"/>
                  </a:lnTo>
                  <a:lnTo>
                    <a:pt x="0" y="1776920"/>
                  </a:lnTo>
                  <a:close/>
                </a:path>
              </a:pathLst>
            </a:custGeom>
            <a:solidFill>
              <a:srgbClr val="C5EBDF">
                <a:alpha val="87843"/>
              </a:srgbClr>
            </a:solidFill>
          </p:spPr>
        </p:sp>
        <p:sp>
          <p:nvSpPr>
            <p:cNvPr id="4" name="TextBox 4"/>
            <p:cNvSpPr txBox="1"/>
            <p:nvPr/>
          </p:nvSpPr>
          <p:spPr>
            <a:xfrm>
              <a:off x="0" y="-266700"/>
              <a:ext cx="4274726" cy="2043620"/>
            </a:xfrm>
            <a:prstGeom prst="rect">
              <a:avLst/>
            </a:prstGeom>
          </p:spPr>
          <p:txBody>
            <a:bodyPr lIns="50800" tIns="50800" rIns="50800" bIns="50800" rtlCol="0" anchor="t"/>
            <a:lstStyle/>
            <a:p>
              <a:pPr algn="just">
                <a:lnSpc>
                  <a:spcPts val="5600"/>
                </a:lnSpc>
              </a:pPr>
              <a:endParaRPr dirty="0"/>
            </a:p>
            <a:p>
              <a:pPr marL="604520" lvl="1" indent="-302260" algn="just">
                <a:lnSpc>
                  <a:spcPts val="5600"/>
                </a:lnSpc>
                <a:buAutoNum type="arabicPeriod"/>
              </a:pPr>
              <a:r>
                <a:rPr lang="en-US" sz="2800" dirty="0">
                  <a:solidFill>
                    <a:srgbClr val="100F0D">
                      <a:alpha val="87843"/>
                    </a:srgbClr>
                  </a:solidFill>
                  <a:latin typeface="Times New Roman Bold" panose="02030802070405020303"/>
                </a:rPr>
                <a:t>Enhanced Detection Accuracy:</a:t>
              </a:r>
              <a:r>
                <a:rPr lang="en-US" sz="2800" dirty="0">
                  <a:solidFill>
                    <a:srgbClr val="100F0D">
                      <a:alpha val="87843"/>
                    </a:srgbClr>
                  </a:solidFill>
                  <a:latin typeface="Times New Roman" panose="02020603050405020304"/>
                </a:rPr>
                <a:t> By employing advanced algorithms such as Faster R-CNN (FRCNN) and Single Shot </a:t>
              </a:r>
              <a:r>
                <a:rPr lang="en-US" sz="2800" dirty="0" err="1">
                  <a:solidFill>
                    <a:srgbClr val="100F0D">
                      <a:alpha val="87843"/>
                    </a:srgbClr>
                  </a:solidFill>
                  <a:latin typeface="Times New Roman" panose="02020603050405020304"/>
                </a:rPr>
                <a:t>Multibox</a:t>
              </a:r>
              <a:r>
                <a:rPr lang="en-US" sz="2800" dirty="0">
                  <a:solidFill>
                    <a:srgbClr val="100F0D">
                      <a:alpha val="87843"/>
                    </a:srgbClr>
                  </a:solidFill>
                  <a:latin typeface="Times New Roman" panose="02020603050405020304"/>
                </a:rPr>
                <a:t> Detector (SSD), the new system can pinpoint weapons more accurately.</a:t>
              </a:r>
            </a:p>
            <a:p>
              <a:pPr marL="604520" lvl="1" indent="-302260" algn="just">
                <a:lnSpc>
                  <a:spcPts val="5600"/>
                </a:lnSpc>
                <a:buAutoNum type="arabicPeriod"/>
              </a:pPr>
              <a:r>
                <a:rPr lang="en-US" sz="2800" dirty="0">
                  <a:solidFill>
                    <a:srgbClr val="100F0D">
                      <a:alpha val="87843"/>
                    </a:srgbClr>
                  </a:solidFill>
                  <a:latin typeface="Times New Roman Bold" panose="02030802070405020303"/>
                </a:rPr>
                <a:t>Adaptability to Various Object Sizes:</a:t>
              </a:r>
              <a:r>
                <a:rPr lang="en-US" sz="2800" dirty="0">
                  <a:solidFill>
                    <a:srgbClr val="100F0D">
                      <a:alpha val="87843"/>
                    </a:srgbClr>
                  </a:solidFill>
                  <a:latin typeface="Times New Roman" panose="02020603050405020304"/>
                </a:rPr>
                <a:t> Unlike the traditional Convolutional Neural Network (CNN) used in the existing system, FRCNN and SSD algorithms can efficiently detect weapons of different sizes.</a:t>
              </a:r>
            </a:p>
            <a:p>
              <a:pPr marL="604520" lvl="1" indent="-302260" algn="just">
                <a:lnSpc>
                  <a:spcPts val="5600"/>
                </a:lnSpc>
                <a:buAutoNum type="arabicPeriod"/>
              </a:pPr>
              <a:r>
                <a:rPr lang="en-US" sz="2800" dirty="0">
                  <a:solidFill>
                    <a:srgbClr val="100F0D">
                      <a:alpha val="87843"/>
                    </a:srgbClr>
                  </a:solidFill>
                  <a:latin typeface="Times New Roman" panose="02020603050405020304"/>
                </a:rPr>
                <a:t> </a:t>
              </a:r>
              <a:r>
                <a:rPr lang="en-US" sz="2800" dirty="0">
                  <a:solidFill>
                    <a:srgbClr val="100F0D">
                      <a:alpha val="87843"/>
                    </a:srgbClr>
                  </a:solidFill>
                  <a:latin typeface="Times New Roman Bold" panose="02030802070405020303"/>
                </a:rPr>
                <a:t>Efficient Real-Time Processing: </a:t>
              </a:r>
              <a:r>
                <a:rPr lang="en-US" sz="2800" dirty="0">
                  <a:solidFill>
                    <a:srgbClr val="100F0D">
                      <a:alpha val="87843"/>
                    </a:srgbClr>
                  </a:solidFill>
                  <a:latin typeface="Times New Roman" panose="02020603050405020304"/>
                </a:rPr>
                <a:t>FRCNN and SSD algorithms work swiftly, processing images in real-time without sacrificing accuracy.</a:t>
              </a:r>
            </a:p>
            <a:p>
              <a:pPr algn="just">
                <a:lnSpc>
                  <a:spcPts val="5600"/>
                </a:lnSpc>
              </a:pPr>
              <a:endParaRPr lang="en-US" sz="2800" dirty="0">
                <a:solidFill>
                  <a:srgbClr val="100F0D">
                    <a:alpha val="87843"/>
                  </a:srgbClr>
                </a:solidFill>
                <a:latin typeface="Times New Roman" panose="02020603050405020304"/>
              </a:endParaRPr>
            </a:p>
          </p:txBody>
        </p:sp>
      </p:grpSp>
      <p:sp>
        <p:nvSpPr>
          <p:cNvPr id="5" name="TextBox 5"/>
          <p:cNvSpPr txBox="1"/>
          <p:nvPr/>
        </p:nvSpPr>
        <p:spPr>
          <a:xfrm>
            <a:off x="1028700" y="434592"/>
            <a:ext cx="12996540" cy="701474"/>
          </a:xfrm>
          <a:prstGeom prst="rect">
            <a:avLst/>
          </a:prstGeom>
        </p:spPr>
        <p:txBody>
          <a:bodyPr lIns="0" tIns="0" rIns="0" bIns="0" rtlCol="0" anchor="t">
            <a:spAutoFit/>
          </a:bodyPr>
          <a:lstStyle/>
          <a:p>
            <a:pPr marL="0" lvl="0" indent="0">
              <a:lnSpc>
                <a:spcPts val="5760"/>
              </a:lnSpc>
              <a:spcBef>
                <a:spcPct val="0"/>
              </a:spcBef>
            </a:pPr>
            <a:r>
              <a:rPr lang="en-US" sz="4800" dirty="0">
                <a:solidFill>
                  <a:srgbClr val="00569E"/>
                </a:solidFill>
                <a:latin typeface="Sitka Small" pitchFamily="2" charset="0"/>
              </a:rPr>
              <a:t>ADVANTAGES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sp>
        <p:nvSpPr>
          <p:cNvPr id="2" name="Freeform 2"/>
          <p:cNvSpPr/>
          <p:nvPr/>
        </p:nvSpPr>
        <p:spPr>
          <a:xfrm>
            <a:off x="0" y="71802"/>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713475" y="4681902"/>
            <a:ext cx="5574525" cy="5605098"/>
          </a:xfrm>
          <a:custGeom>
            <a:avLst/>
            <a:gdLst/>
            <a:ahLst/>
            <a:cxnLst/>
            <a:rect l="l" t="t" r="r" b="b"/>
            <a:pathLst>
              <a:path w="5574525" h="5605098">
                <a:moveTo>
                  <a:pt x="0" y="0"/>
                </a:moveTo>
                <a:lnTo>
                  <a:pt x="5574525" y="0"/>
                </a:lnTo>
                <a:lnTo>
                  <a:pt x="5574525" y="5605098"/>
                </a:lnTo>
                <a:lnTo>
                  <a:pt x="0" y="5605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131593" y="475298"/>
            <a:ext cx="11630453" cy="808939"/>
          </a:xfrm>
          <a:prstGeom prst="rect">
            <a:avLst/>
          </a:prstGeom>
        </p:spPr>
        <p:txBody>
          <a:bodyPr lIns="0" tIns="0" rIns="0" bIns="0" rtlCol="0" anchor="t">
            <a:spAutoFit/>
          </a:bodyPr>
          <a:lstStyle/>
          <a:p>
            <a:pPr>
              <a:lnSpc>
                <a:spcPts val="6720"/>
              </a:lnSpc>
            </a:pPr>
            <a:r>
              <a:rPr lang="en-US" sz="4800" spc="134" dirty="0">
                <a:solidFill>
                  <a:srgbClr val="00569E"/>
                </a:solidFill>
                <a:latin typeface="Aptos" panose="020B0004020202020204" pitchFamily="34" charset="0"/>
              </a:rPr>
              <a:t>5</a:t>
            </a:r>
            <a:r>
              <a:rPr lang="en-US" sz="4800" spc="134" dirty="0">
                <a:solidFill>
                  <a:srgbClr val="00569E"/>
                </a:solidFill>
                <a:latin typeface="Sitka Small" pitchFamily="2" charset="0"/>
              </a:rPr>
              <a:t>. SYSTEM REQUIREMENTS</a:t>
            </a:r>
          </a:p>
        </p:txBody>
      </p:sp>
      <p:sp>
        <p:nvSpPr>
          <p:cNvPr id="5" name="Freeform 5"/>
          <p:cNvSpPr/>
          <p:nvPr/>
        </p:nvSpPr>
        <p:spPr>
          <a:xfrm>
            <a:off x="5379548" y="4681902"/>
            <a:ext cx="1061924" cy="1027170"/>
          </a:xfrm>
          <a:custGeom>
            <a:avLst/>
            <a:gdLst/>
            <a:ahLst/>
            <a:cxnLst/>
            <a:rect l="l" t="t" r="r" b="b"/>
            <a:pathLst>
              <a:path w="1061924" h="1027170">
                <a:moveTo>
                  <a:pt x="0" y="0"/>
                </a:moveTo>
                <a:lnTo>
                  <a:pt x="1061924" y="0"/>
                </a:lnTo>
                <a:lnTo>
                  <a:pt x="1061924" y="1027170"/>
                </a:lnTo>
                <a:lnTo>
                  <a:pt x="0" y="1027170"/>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237442" y="7049392"/>
            <a:ext cx="976578" cy="942841"/>
          </a:xfrm>
          <a:custGeom>
            <a:avLst/>
            <a:gdLst/>
            <a:ahLst/>
            <a:cxnLst/>
            <a:rect l="l" t="t" r="r" b="b"/>
            <a:pathLst>
              <a:path w="976578" h="942841">
                <a:moveTo>
                  <a:pt x="0" y="0"/>
                </a:moveTo>
                <a:lnTo>
                  <a:pt x="976577" y="0"/>
                </a:lnTo>
                <a:lnTo>
                  <a:pt x="976577" y="942841"/>
                </a:lnTo>
                <a:lnTo>
                  <a:pt x="0" y="942841"/>
                </a:lnTo>
                <a:lnTo>
                  <a:pt x="0" y="0"/>
                </a:lnTo>
                <a:close/>
              </a:path>
            </a:pathLst>
          </a:custGeom>
          <a:blipFill>
            <a:blip r:embed="rId6">
              <a:alphaModFix amt="91000"/>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823645" y="2083778"/>
            <a:ext cx="10640710" cy="6756889"/>
          </a:xfrm>
          <a:prstGeom prst="rect">
            <a:avLst/>
          </a:prstGeom>
        </p:spPr>
        <p:txBody>
          <a:bodyPr lIns="0" tIns="0" rIns="0" bIns="0" rtlCol="0" anchor="t">
            <a:spAutoFit/>
          </a:bodyPr>
          <a:lstStyle/>
          <a:p>
            <a:pPr algn="ctr">
              <a:lnSpc>
                <a:spcPts val="5925"/>
              </a:lnSpc>
            </a:pPr>
            <a:r>
              <a:rPr lang="en-US" sz="2965" dirty="0">
                <a:solidFill>
                  <a:srgbClr val="100F0D"/>
                </a:solidFill>
                <a:latin typeface="Sitka Small" pitchFamily="2" charset="0"/>
              </a:rPr>
              <a:t>HARDWARE REQUIREMENTS</a:t>
            </a:r>
          </a:p>
          <a:p>
            <a:pPr marL="640080" lvl="1" indent="-320040">
              <a:lnSpc>
                <a:spcPts val="5925"/>
              </a:lnSpc>
              <a:buAutoNum type="arabicPeriod"/>
            </a:pPr>
            <a:r>
              <a:rPr lang="en-US" sz="2965" dirty="0">
                <a:solidFill>
                  <a:srgbClr val="100F0D"/>
                </a:solidFill>
                <a:latin typeface="Times New Roman" panose="02020603050405020304"/>
              </a:rPr>
              <a:t>Processor             -         Intel i3 or i5</a:t>
            </a:r>
          </a:p>
          <a:p>
            <a:pPr marL="640080" lvl="1" indent="-320040">
              <a:lnSpc>
                <a:spcPts val="5925"/>
              </a:lnSpc>
              <a:buAutoNum type="arabicPeriod"/>
            </a:pPr>
            <a:r>
              <a:rPr lang="en-US" sz="2965" dirty="0">
                <a:solidFill>
                  <a:srgbClr val="100F0D"/>
                </a:solidFill>
                <a:latin typeface="Times New Roman" panose="02020603050405020304"/>
              </a:rPr>
              <a:t>Speed                   -         2.4 GHz</a:t>
            </a:r>
          </a:p>
          <a:p>
            <a:pPr marL="640080" lvl="1" indent="-320040">
              <a:lnSpc>
                <a:spcPts val="5925"/>
              </a:lnSpc>
              <a:buAutoNum type="arabicPeriod"/>
            </a:pPr>
            <a:r>
              <a:rPr lang="en-US" sz="2965" dirty="0">
                <a:solidFill>
                  <a:srgbClr val="100F0D"/>
                </a:solidFill>
                <a:latin typeface="Times New Roman" panose="02020603050405020304"/>
              </a:rPr>
              <a:t>RAM                   -         8 GB (min)</a:t>
            </a:r>
          </a:p>
          <a:p>
            <a:pPr marL="640080" lvl="1" indent="-320040">
              <a:lnSpc>
                <a:spcPts val="5925"/>
              </a:lnSpc>
              <a:buAutoNum type="arabicPeriod"/>
            </a:pPr>
            <a:r>
              <a:rPr lang="en-US" sz="2965" dirty="0">
                <a:solidFill>
                  <a:srgbClr val="100F0D"/>
                </a:solidFill>
                <a:latin typeface="Times New Roman" panose="02020603050405020304"/>
              </a:rPr>
              <a:t>Hard Disk           -         256 GB (min) </a:t>
            </a:r>
          </a:p>
          <a:p>
            <a:pPr algn="ctr">
              <a:lnSpc>
                <a:spcPts val="5925"/>
              </a:lnSpc>
            </a:pPr>
            <a:r>
              <a:rPr lang="en-US" sz="2965" dirty="0">
                <a:solidFill>
                  <a:srgbClr val="100F0D"/>
                </a:solidFill>
                <a:latin typeface="Sitka Text" pitchFamily="2" charset="0"/>
              </a:rPr>
              <a:t>SOFTWARE REQUIREMENTS</a:t>
            </a:r>
          </a:p>
          <a:p>
            <a:pPr marL="640080" lvl="1" indent="-320040">
              <a:lnSpc>
                <a:spcPts val="5925"/>
              </a:lnSpc>
              <a:buAutoNum type="arabicPeriod"/>
            </a:pPr>
            <a:r>
              <a:rPr lang="en-US" sz="2965" dirty="0">
                <a:solidFill>
                  <a:srgbClr val="100F0D"/>
                </a:solidFill>
                <a:latin typeface="Times New Roman Bold Italics" panose="02030802070405090303"/>
              </a:rPr>
              <a:t>  </a:t>
            </a:r>
            <a:r>
              <a:rPr lang="en-US" sz="2965" dirty="0">
                <a:solidFill>
                  <a:srgbClr val="100F0D"/>
                </a:solidFill>
                <a:latin typeface="Times New Roman" panose="02020603050405020304"/>
              </a:rPr>
              <a:t>Operating System             - Windows 10 or above</a:t>
            </a:r>
          </a:p>
          <a:p>
            <a:pPr marL="640080" lvl="1" indent="-320040">
              <a:lnSpc>
                <a:spcPts val="5925"/>
              </a:lnSpc>
              <a:buAutoNum type="arabicPeriod"/>
            </a:pPr>
            <a:r>
              <a:rPr lang="en-US" sz="2965" dirty="0">
                <a:solidFill>
                  <a:srgbClr val="100F0D"/>
                </a:solidFill>
                <a:latin typeface="Times New Roman" panose="02020603050405020304"/>
              </a:rPr>
              <a:t>  Programming Language   -   Python (3.7.4)</a:t>
            </a:r>
          </a:p>
          <a:p>
            <a:pPr marL="640080" lvl="1" indent="-320040">
              <a:lnSpc>
                <a:spcPts val="5925"/>
              </a:lnSpc>
              <a:buAutoNum type="arabicPeriod"/>
            </a:pPr>
            <a:r>
              <a:rPr lang="en-US" sz="2965" dirty="0">
                <a:solidFill>
                  <a:srgbClr val="100F0D"/>
                </a:solidFill>
                <a:latin typeface="Times New Roman" panose="02020603050405020304"/>
              </a:rPr>
              <a:t>  Tools                                  -   OpenCV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1709</Words>
  <Application>Microsoft Office PowerPoint</Application>
  <PresentationFormat>Custom</PresentationFormat>
  <Paragraphs>144</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Times New Roman Bold</vt:lpstr>
      <vt:lpstr>Times New Roman</vt:lpstr>
      <vt:lpstr>Times New Roman Bold Italics</vt:lpstr>
      <vt:lpstr>Arial</vt:lpstr>
      <vt:lpstr>Calibri</vt:lpstr>
      <vt:lpstr>Times New Roman Ultra-Bold Italics</vt:lpstr>
      <vt:lpstr>Sitka Text</vt:lpstr>
      <vt:lpstr>Aptos</vt:lpstr>
      <vt:lpstr>Sitka Small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ppt</dc:title>
  <dc:creator/>
  <cp:lastModifiedBy>Vigneshwar Reddy Mekala</cp:lastModifiedBy>
  <cp:revision>20</cp:revision>
  <dcterms:created xsi:type="dcterms:W3CDTF">2006-08-16T00:00:00Z</dcterms:created>
  <dcterms:modified xsi:type="dcterms:W3CDTF">2024-05-04T01:20:53Z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C44F43F4BD7C41449779C0D46436A852_12</vt:lpwstr>
  </property>
  <property fmtid="{D5CDD505-2E9C-101B-9397-08002B2CF9AE}" pid="3" name="KSOProductBuildVer">
    <vt:lpwstr>1033-12.2.0.16731</vt:lpwstr>
  </property>
</Properties>
</file>